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5.xml" ContentType="application/vnd.openxmlformats-officedocument.presentationml.tags+xml"/>
  <Override PartName="/ppt/notesSlides/notesSlide12.xml" ContentType="application/vnd.openxmlformats-officedocument.presentationml.notesSlide+xml"/>
  <Override PartName="/ppt/tags/tag6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7.xml" ContentType="application/vnd.openxmlformats-officedocument.presentationml.tags+xml"/>
  <Override PartName="/ppt/notesSlides/notesSlide16.xml" ContentType="application/vnd.openxmlformats-officedocument.presentationml.notesSlide+xml"/>
  <Override PartName="/ppt/tags/tag8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2"/>
  </p:sldMasterIdLst>
  <p:notesMasterIdLst>
    <p:notesMasterId r:id="rId20"/>
  </p:notesMasterIdLst>
  <p:sldIdLst>
    <p:sldId id="257" r:id="rId3"/>
    <p:sldId id="259" r:id="rId4"/>
    <p:sldId id="260" r:id="rId5"/>
    <p:sldId id="293" r:id="rId6"/>
    <p:sldId id="301" r:id="rId7"/>
    <p:sldId id="294" r:id="rId8"/>
    <p:sldId id="345" r:id="rId9"/>
    <p:sldId id="346" r:id="rId10"/>
    <p:sldId id="347" r:id="rId11"/>
    <p:sldId id="350" r:id="rId12"/>
    <p:sldId id="351" r:id="rId13"/>
    <p:sldId id="348" r:id="rId14"/>
    <p:sldId id="363" r:id="rId15"/>
    <p:sldId id="361" r:id="rId16"/>
    <p:sldId id="302" r:id="rId17"/>
    <p:sldId id="362" r:id="rId18"/>
    <p:sldId id="289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F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7" d="100"/>
          <a:sy n="87" d="100"/>
        </p:scale>
        <p:origin x="56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DDB4BD-F3FA-4AC1-BD13-6E53B475C353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0ED839-3601-419E-836A-22FDCA94E7C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11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通过键盘控制小车的方式让小车运动，通过激光雷达建图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en-US" altLang="zh-CN" dirty="0" err="1"/>
              <a:t>Rviz</a:t>
            </a:r>
            <a:r>
              <a:rPr lang="zh-CN" altLang="en-US" dirty="0"/>
              <a:t>中每个红点都代表这激光的测量数据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827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14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t>2022/4/7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t>15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以上就是本小组的汇报，谢谢老师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t>2022/4/7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t>3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t>2022/4/7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t>4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t>2022/4/7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t>5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t>2022/4/7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t>6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7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对地图增加了一些障碍物以检测局部路径规划算法（</a:t>
            </a:r>
            <a:r>
              <a:rPr lang="en-US" altLang="zh-CN" dirty="0"/>
              <a:t>DWA</a:t>
            </a:r>
            <a:r>
              <a:rPr lang="zh-CN" altLang="en-US" dirty="0"/>
              <a:t>算法）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实现通过键盘控制小车运动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小车运动情况不太稳定（可能会侧翻），后续会进一步调整小车的惯性矩正，以防止类似问题的发生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幻灯片">
    <p:bg>
      <p:bgPr>
        <a:pattFill prst="ltUpDiag">
          <a:fgClr>
            <a:schemeClr val="accent6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 dir="r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124E6-AE51-4671-856A-99924B20093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4F558-97E3-486C-A6EE-2D3F5EEF06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5.xml"/><Relationship Id="rId6" Type="http://schemas.openxmlformats.org/officeDocument/2006/relationships/image" Target="../media/image26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3.xml"/><Relationship Id="rId6" Type="http://schemas.openxmlformats.org/officeDocument/2006/relationships/image" Target="../media/image24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429002"/>
            <a:ext cx="12192000" cy="2437647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algn="ctr"/>
            <a:endParaRPr lang="zh-CN" altLang="en-US" sz="2400"/>
          </a:p>
        </p:txBody>
      </p:sp>
      <p:pic>
        <p:nvPicPr>
          <p:cNvPr id="103" name="Picture 2" descr="C:\Users\Administrator\Desktop\微立体创业计划\0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683" y="380348"/>
            <a:ext cx="2622992" cy="262263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3" descr="C:\Users\Administrator\Desktop\微立体创业计划\00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738" y="280373"/>
            <a:ext cx="2974047" cy="2973644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圆角矩形 22"/>
          <p:cNvSpPr/>
          <p:nvPr/>
        </p:nvSpPr>
        <p:spPr>
          <a:xfrm>
            <a:off x="3132152" y="4413122"/>
            <a:ext cx="5855633" cy="575887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algn="ctr"/>
            <a:endParaRPr lang="zh-CN" altLang="en-US" sz="2400"/>
          </a:p>
        </p:txBody>
      </p:sp>
      <p:sp>
        <p:nvSpPr>
          <p:cNvPr id="24" name="TextBox 23"/>
          <p:cNvSpPr txBox="1"/>
          <p:nvPr/>
        </p:nvSpPr>
        <p:spPr>
          <a:xfrm>
            <a:off x="3910965" y="4385945"/>
            <a:ext cx="4950460" cy="612775"/>
          </a:xfrm>
          <a:prstGeom prst="rect">
            <a:avLst/>
          </a:prstGeom>
          <a:noFill/>
        </p:spPr>
        <p:txBody>
          <a:bodyPr wrap="square" lIns="121884" tIns="60941" rIns="121884" bIns="60941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第</a:t>
            </a:r>
            <a:r>
              <a:rPr lang="en-US" altLang="zh-CN" sz="32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8</a:t>
            </a:r>
            <a:r>
              <a:rPr lang="zh-CN" altLang="en-US" sz="32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小组</a:t>
            </a:r>
          </a:p>
        </p:txBody>
      </p:sp>
      <p:grpSp>
        <p:nvGrpSpPr>
          <p:cNvPr id="25" name="Group 91"/>
          <p:cNvGrpSpPr/>
          <p:nvPr/>
        </p:nvGrpSpPr>
        <p:grpSpPr bwMode="auto">
          <a:xfrm>
            <a:off x="3146439" y="4433815"/>
            <a:ext cx="520736" cy="791219"/>
            <a:chOff x="936" y="1480"/>
            <a:chExt cx="1589" cy="2415"/>
          </a:xfrm>
        </p:grpSpPr>
        <p:grpSp>
          <p:nvGrpSpPr>
            <p:cNvPr id="26" name="组合 33"/>
            <p:cNvGrpSpPr/>
            <p:nvPr/>
          </p:nvGrpSpPr>
          <p:grpSpPr bwMode="auto">
            <a:xfrm>
              <a:off x="985" y="1582"/>
              <a:ext cx="1441" cy="2313"/>
              <a:chOff x="1754168" y="3653262"/>
              <a:chExt cx="1857599" cy="2987139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1754168" y="3653262"/>
                <a:ext cx="1857599" cy="1857597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>
                  <a:defRPr/>
                </a:pPr>
                <a:endParaRPr lang="zh-CN" altLang="en-US" sz="4000" dirty="0">
                  <a:latin typeface="+mj-lt"/>
                  <a:ea typeface="方正超粗黑简体" panose="03000509000000000000" pitchFamily="65" charset="-122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1911556" y="3810650"/>
                <a:ext cx="1542822" cy="1542820"/>
              </a:xfrm>
              <a:prstGeom prst="ellipse">
                <a:avLst/>
              </a:prstGeom>
              <a:solidFill>
                <a:srgbClr val="C20100"/>
              </a:solidFill>
              <a:ln w="28575">
                <a:gradFill flip="none" rotWithShape="1">
                  <a:gsLst>
                    <a:gs pos="100000">
                      <a:srgbClr val="FFFFFF"/>
                    </a:gs>
                    <a:gs pos="0">
                      <a:srgbClr val="CECED0"/>
                    </a:gs>
                  </a:gsLst>
                  <a:lin ang="13500000" scaled="1"/>
                  <a:tileRect/>
                </a:gradFill>
              </a:ln>
              <a:effectLst>
                <a:outerShdw blurRad="190500" dist="889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/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1890879" y="3789973"/>
                <a:ext cx="1584176" cy="1584174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>
                  <a:defRPr/>
                </a:pPr>
                <a:endParaRPr lang="zh-CN" altLang="en-US" sz="4000" dirty="0">
                  <a:solidFill>
                    <a:srgbClr val="0087CF"/>
                  </a:solidFill>
                  <a:latin typeface="+mj-lt"/>
                  <a:ea typeface="方正超粗黑简体" panose="03000509000000000000" pitchFamily="65" charset="-122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2318103" y="4093188"/>
                <a:ext cx="726661" cy="25472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 sz="3600" b="1">
                  <a:solidFill>
                    <a:srgbClr val="CA00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4"/>
            <p:cNvGrpSpPr/>
            <p:nvPr/>
          </p:nvGrpSpPr>
          <p:grpSpPr bwMode="auto">
            <a:xfrm>
              <a:off x="936" y="1480"/>
              <a:ext cx="1589" cy="1588"/>
              <a:chOff x="3733576" y="3930057"/>
              <a:chExt cx="1801556" cy="1800152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4003576" y="4200057"/>
                <a:ext cx="1260000" cy="126000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任意多边形 6"/>
              <p:cNvSpPr/>
              <p:nvPr/>
            </p:nvSpPr>
            <p:spPr>
              <a:xfrm>
                <a:off x="3734710" y="3930057"/>
                <a:ext cx="1800422" cy="1800152"/>
              </a:xfrm>
              <a:custGeom>
                <a:avLst/>
                <a:gdLst>
                  <a:gd name="connsiteX0" fmla="*/ 900000 w 1800000"/>
                  <a:gd name="connsiteY0" fmla="*/ 0 h 1800000"/>
                  <a:gd name="connsiteX1" fmla="*/ 1800000 w 1800000"/>
                  <a:gd name="connsiteY1" fmla="*/ 900000 h 1800000"/>
                  <a:gd name="connsiteX2" fmla="*/ 900000 w 1800000"/>
                  <a:gd name="connsiteY2" fmla="*/ 1800000 h 1800000"/>
                  <a:gd name="connsiteX3" fmla="*/ 0 w 1800000"/>
                  <a:gd name="connsiteY3" fmla="*/ 900000 h 1800000"/>
                  <a:gd name="connsiteX4" fmla="*/ 900000 w 1800000"/>
                  <a:gd name="connsiteY4" fmla="*/ 0 h 1800000"/>
                  <a:gd name="connsiteX5" fmla="*/ 900000 w 1800000"/>
                  <a:gd name="connsiteY5" fmla="*/ 270000 h 1800000"/>
                  <a:gd name="connsiteX6" fmla="*/ 270000 w 1800000"/>
                  <a:gd name="connsiteY6" fmla="*/ 900000 h 1800000"/>
                  <a:gd name="connsiteX7" fmla="*/ 900000 w 1800000"/>
                  <a:gd name="connsiteY7" fmla="*/ 1530000 h 1800000"/>
                  <a:gd name="connsiteX8" fmla="*/ 1530000 w 1800000"/>
                  <a:gd name="connsiteY8" fmla="*/ 900000 h 1800000"/>
                  <a:gd name="connsiteX9" fmla="*/ 900000 w 1800000"/>
                  <a:gd name="connsiteY9" fmla="*/ 270000 h 180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000" h="1800000">
                    <a:moveTo>
                      <a:pt x="900000" y="0"/>
                    </a:moveTo>
                    <a:cubicBezTo>
                      <a:pt x="1397056" y="0"/>
                      <a:pt x="1800000" y="402944"/>
                      <a:pt x="1800000" y="900000"/>
                    </a:cubicBezTo>
                    <a:cubicBezTo>
                      <a:pt x="1800000" y="1397056"/>
                      <a:pt x="1397056" y="1800000"/>
                      <a:pt x="900000" y="1800000"/>
                    </a:cubicBezTo>
                    <a:cubicBezTo>
                      <a:pt x="402944" y="1800000"/>
                      <a:pt x="0" y="1397056"/>
                      <a:pt x="0" y="900000"/>
                    </a:cubicBezTo>
                    <a:cubicBezTo>
                      <a:pt x="0" y="402944"/>
                      <a:pt x="402944" y="0"/>
                      <a:pt x="900000" y="0"/>
                    </a:cubicBezTo>
                    <a:close/>
                    <a:moveTo>
                      <a:pt x="900000" y="270000"/>
                    </a:moveTo>
                    <a:cubicBezTo>
                      <a:pt x="552061" y="270000"/>
                      <a:pt x="270000" y="552061"/>
                      <a:pt x="270000" y="900000"/>
                    </a:cubicBezTo>
                    <a:cubicBezTo>
                      <a:pt x="270000" y="1247939"/>
                      <a:pt x="552061" y="1530000"/>
                      <a:pt x="900000" y="1530000"/>
                    </a:cubicBezTo>
                    <a:cubicBezTo>
                      <a:pt x="1247939" y="1530000"/>
                      <a:pt x="1530000" y="1247939"/>
                      <a:pt x="1530000" y="900000"/>
                    </a:cubicBezTo>
                    <a:cubicBezTo>
                      <a:pt x="1530000" y="552061"/>
                      <a:pt x="1247939" y="270000"/>
                      <a:pt x="900000" y="270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0F0F0"/>
                  </a:gs>
                  <a:gs pos="100000">
                    <a:srgbClr val="DBDBDB"/>
                  </a:gs>
                </a:gsLst>
                <a:lin ang="2700000" scaled="1"/>
              </a:gradFill>
              <a:ln>
                <a:noFill/>
              </a:ln>
              <a:effectLst>
                <a:outerShdw blurRad="889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30" name="椭圆 7"/>
              <p:cNvSpPr/>
              <p:nvPr/>
            </p:nvSpPr>
            <p:spPr>
              <a:xfrm>
                <a:off x="3733576" y="3930057"/>
                <a:ext cx="1800000" cy="180000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35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848" y="4605610"/>
            <a:ext cx="1967059" cy="471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032707" y="3481609"/>
            <a:ext cx="8268048" cy="859155"/>
          </a:xfrm>
          <a:prstGeom prst="rect">
            <a:avLst/>
          </a:prstGeom>
          <a:noFill/>
        </p:spPr>
        <p:txBody>
          <a:bodyPr wrap="square" lIns="121884" tIns="60941" rIns="121884" bIns="60941" rtlCol="0">
            <a:spAutoFit/>
          </a:bodyPr>
          <a:lstStyle/>
          <a:p>
            <a:pPr algn="ctr"/>
            <a:r>
              <a:rPr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基于ROS的图像识别小车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21635" y="5201285"/>
            <a:ext cx="7228205" cy="66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sz="186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1951095 </a:t>
            </a:r>
            <a:r>
              <a:rPr lang="zh-CN" altLang="en-US" sz="186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梁伊雯    1850061 阮辰伟      1951328 </a:t>
            </a:r>
            <a:r>
              <a:rPr lang="zh-CN" altLang="en-US" sz="186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曹峰源</a:t>
            </a:r>
            <a:endParaRPr lang="zh-CN" altLang="en-US" sz="186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8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</a:p>
        </p:txBody>
      </p:sp>
      <p:pic>
        <p:nvPicPr>
          <p:cNvPr id="3" name="图片 2" descr="C:/Users/12849/AppData/Local/Temp/kaimatting/20220303194530/output_aiMatting_20220303194555.pngoutput_aiMatting_2022030319455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165" y="939165"/>
            <a:ext cx="1656715" cy="16567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4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2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1700"/>
                                  </p:stCondLst>
                                  <p:iterate type="lt">
                                    <p:tmPct val="23333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983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483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983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483"/>
                            </p:stCondLst>
                            <p:childTnLst>
                              <p:par>
                                <p:cTn id="3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6.17284E-7 L 0.42031 0.00093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07" y="31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1.23457E-6 L 0.41459 -0.00216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29" y="-123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483"/>
                            </p:stCondLst>
                            <p:childTnLst>
                              <p:par>
                                <p:cTn id="4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983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3" grpId="0" animBg="1"/>
      <p:bldP spid="24" grpId="0"/>
      <p:bldP spid="2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6" name="TextBox 25"/>
          <p:cNvSpPr txBox="1"/>
          <p:nvPr/>
        </p:nvSpPr>
        <p:spPr>
          <a:xfrm>
            <a:off x="1211943" y="27510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兰亭细黑_GBK" pitchFamily="2" charset="-122"/>
                <a:ea typeface="方正兰亭细黑_GBK" pitchFamily="2" charset="-122"/>
              </a:rPr>
              <a:t>小车与地图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348975" y="275107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</a:rPr>
              <a:t>小车运动控制的节点通信图</a:t>
            </a:r>
            <a:endParaRPr lang="en-US" altLang="zh-CN" sz="2400" dirty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3191972" y="411170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825805" y="6025847"/>
            <a:ext cx="184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结点通信结构图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4F02276-BD24-4CB1-9E0E-E4686748C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508" y="1165798"/>
            <a:ext cx="10379339" cy="471718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039883" cy="68580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1"/>
          <p:cNvSpPr txBox="1"/>
          <p:nvPr/>
        </p:nvSpPr>
        <p:spPr>
          <a:xfrm>
            <a:off x="5449200" y="2751130"/>
            <a:ext cx="50545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err="1">
                <a:latin typeface="方正兰亭细黑_GBK" pitchFamily="2" charset="-122"/>
                <a:ea typeface="方正兰亭细黑_GBK" pitchFamily="2" charset="-122"/>
              </a:rPr>
              <a:t>Gmapping</a:t>
            </a:r>
            <a:r>
              <a:rPr lang="zh-CN" altLang="en-US" sz="5400" dirty="0">
                <a:latin typeface="方正兰亭细黑_GBK" pitchFamily="2" charset="-122"/>
                <a:ea typeface="方正兰亭细黑_GBK" pitchFamily="2" charset="-122"/>
              </a:rPr>
              <a:t>建图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93155" y="3862199"/>
            <a:ext cx="1654707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665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266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017043" y="1928533"/>
            <a:ext cx="1734808" cy="1734808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6" name="TextBox 25"/>
          <p:cNvSpPr txBox="1"/>
          <p:nvPr/>
        </p:nvSpPr>
        <p:spPr>
          <a:xfrm>
            <a:off x="1309587" y="244498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latin typeface="方正兰亭细黑_GBK" pitchFamily="2" charset="-122"/>
                <a:ea typeface="方正兰亭细黑_GBK" pitchFamily="2" charset="-122"/>
              </a:rPr>
              <a:t>Gmapping</a:t>
            </a:r>
            <a:r>
              <a:rPr lang="zh-CN" altLang="en-US" sz="2800" dirty="0">
                <a:latin typeface="方正兰亭细黑_GBK" pitchFamily="2" charset="-122"/>
                <a:ea typeface="方正兰亭细黑_GBK" pitchFamily="2" charset="-122"/>
              </a:rPr>
              <a:t>建图</a:t>
            </a:r>
          </a:p>
        </p:txBody>
      </p:sp>
      <p:cxnSp>
        <p:nvCxnSpPr>
          <p:cNvPr id="28" name="直接连接符 27"/>
          <p:cNvCxnSpPr/>
          <p:nvPr/>
        </p:nvCxnSpPr>
        <p:spPr>
          <a:xfrm>
            <a:off x="4007762" y="411170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utoShape 2"/>
          <p:cNvSpPr>
            <a:spLocks noChangeAspect="1" noChangeArrowheads="1"/>
          </p:cNvSpPr>
          <p:nvPr/>
        </p:nvSpPr>
        <p:spPr bwMode="auto">
          <a:xfrm>
            <a:off x="5943600" y="3276600"/>
            <a:ext cx="4141694" cy="414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" name="1649322109906">
            <a:hlinkClick r:id="" action="ppaction://media"/>
            <a:extLst>
              <a:ext uri="{FF2B5EF4-FFF2-40B4-BE49-F238E27FC236}">
                <a16:creationId xmlns:a16="http://schemas.microsoft.com/office/drawing/2014/main" id="{C7669FAA-142B-43E0-AFB5-EAABD8CF928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3525" y="865978"/>
            <a:ext cx="10817981" cy="5797762"/>
          </a:xfrm>
          <a:prstGeom prst="rect">
            <a:avLst/>
          </a:prstGeom>
        </p:spPr>
      </p:pic>
      <p:sp>
        <p:nvSpPr>
          <p:cNvPr id="10" name="TextBox 26">
            <a:extLst>
              <a:ext uri="{FF2B5EF4-FFF2-40B4-BE49-F238E27FC236}">
                <a16:creationId xmlns:a16="http://schemas.microsoft.com/office/drawing/2014/main" id="{9AAEFE56-710C-4AAD-A085-6CD8104D0125}"/>
              </a:ext>
            </a:extLst>
          </p:cNvPr>
          <p:cNvSpPr txBox="1"/>
          <p:nvPr/>
        </p:nvSpPr>
        <p:spPr>
          <a:xfrm>
            <a:off x="4088472" y="27527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</a:rPr>
              <a:t>建图过程</a:t>
            </a:r>
            <a:endParaRPr lang="en-US" altLang="zh-CN" sz="2400" dirty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393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6" name="TextBox 25"/>
          <p:cNvSpPr txBox="1"/>
          <p:nvPr/>
        </p:nvSpPr>
        <p:spPr>
          <a:xfrm>
            <a:off x="1211943" y="275107"/>
            <a:ext cx="2710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latin typeface="方正兰亭细黑_GBK" pitchFamily="2" charset="-122"/>
                <a:ea typeface="方正兰亭细黑_GBK" pitchFamily="2" charset="-122"/>
              </a:rPr>
              <a:t>Gmapping</a:t>
            </a:r>
            <a:r>
              <a:rPr lang="zh-CN" altLang="en-US" sz="2800" dirty="0">
                <a:latin typeface="方正兰亭细黑_GBK" pitchFamily="2" charset="-122"/>
                <a:ea typeface="方正兰亭细黑_GBK" pitchFamily="2" charset="-122"/>
              </a:rPr>
              <a:t>建图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157007" y="275107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</a:rPr>
              <a:t>小车运动控制的节点通信图</a:t>
            </a:r>
            <a:endParaRPr lang="en-US" altLang="zh-CN" sz="2400" dirty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3962139" y="376387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918559" y="6398227"/>
            <a:ext cx="184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结点通信结构图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84AEFA-F1E6-4F3E-B2DE-57B8B0E98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134" y="927533"/>
            <a:ext cx="10310754" cy="539542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8754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039883" cy="68580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1"/>
          <p:cNvSpPr txBox="1"/>
          <p:nvPr/>
        </p:nvSpPr>
        <p:spPr>
          <a:xfrm>
            <a:off x="5449200" y="2751130"/>
            <a:ext cx="29260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latin typeface="方正兰亭细黑_GBK" pitchFamily="2" charset="-122"/>
                <a:ea typeface="方正兰亭细黑_GBK" pitchFamily="2" charset="-122"/>
              </a:rPr>
              <a:t>未来规划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93155" y="3862199"/>
            <a:ext cx="1654707" cy="410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665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zh-CN" altLang="en-US" sz="266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017043" y="1928533"/>
            <a:ext cx="1734808" cy="1734808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34"/>
          <p:cNvSpPr txBox="1"/>
          <p:nvPr/>
        </p:nvSpPr>
        <p:spPr>
          <a:xfrm>
            <a:off x="1211943" y="275107"/>
            <a:ext cx="2541080" cy="502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>
                <a:latin typeface="方正兰亭细黑_GBK" pitchFamily="2" charset="-122"/>
                <a:ea typeface="方正兰亭细黑_GBK" pitchFamily="2" charset="-122"/>
              </a:rPr>
              <a:t>视觉部分计划</a:t>
            </a:r>
            <a:endParaRPr lang="zh-CN" altLang="en-US" sz="2665" spc="4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804542" y="356546"/>
            <a:ext cx="1700530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NEXT PLAN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3692824" y="383764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9F754DE-2CAD-44b6-B708-469DEB6407EB-3" descr="qt_tem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565" y="2107565"/>
            <a:ext cx="4361815" cy="27660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50925" y="2060575"/>
            <a:ext cx="5887720" cy="3461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/>
              <a:t>模型优化：采用</a:t>
            </a:r>
            <a:r>
              <a:rPr lang="en-US" altLang="zh-CN"/>
              <a:t>DE</a:t>
            </a:r>
            <a:r>
              <a:rPr lang="zh-CN" altLang="en-US"/>
              <a:t>算法生成</a:t>
            </a:r>
            <a:r>
              <a:rPr lang="en-US" altLang="zh-CN"/>
              <a:t>YOLO</a:t>
            </a:r>
            <a:r>
              <a:rPr lang="zh-CN" altLang="en-US"/>
              <a:t>的</a:t>
            </a:r>
            <a:r>
              <a:rPr lang="en-US" altLang="zh-CN"/>
              <a:t>Anchor</a:t>
            </a:r>
            <a:r>
              <a:rPr lang="zh-CN" altLang="en-US"/>
              <a:t>超参数，使用自定义数据集训练，并与已有模型进行比较</a:t>
            </a:r>
          </a:p>
          <a:p>
            <a:pPr marL="285750" indent="-285750" fontAlgn="auto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/>
              <a:t>模型评估：训练</a:t>
            </a:r>
            <a:r>
              <a:rPr lang="en-US" altLang="zh-CN"/>
              <a:t>YoloX</a:t>
            </a:r>
            <a:r>
              <a:rPr lang="zh-CN" altLang="en-US"/>
              <a:t>、</a:t>
            </a:r>
            <a:r>
              <a:rPr lang="en-US" altLang="zh-CN"/>
              <a:t>FasterRCNN</a:t>
            </a:r>
            <a:r>
              <a:rPr lang="zh-CN" altLang="en-US"/>
              <a:t>，并根据右图的评价指标进行模型对比</a:t>
            </a:r>
          </a:p>
          <a:p>
            <a:pPr marL="285750" indent="-285750" fontAlgn="auto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/>
              <a:t>训练集优化：对训练集图像采用数据增强等方法，提升模型泛化程度</a:t>
            </a:r>
          </a:p>
          <a:p>
            <a:pPr marL="285750" indent="-285750" fontAlgn="auto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/>
      <p:bldP spid="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28" name="直接连接符 27"/>
          <p:cNvCxnSpPr/>
          <p:nvPr/>
        </p:nvCxnSpPr>
        <p:spPr>
          <a:xfrm>
            <a:off x="3696660" y="441015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utoShape 2"/>
          <p:cNvSpPr>
            <a:spLocks noChangeAspect="1" noChangeArrowheads="1"/>
          </p:cNvSpPr>
          <p:nvPr/>
        </p:nvSpPr>
        <p:spPr bwMode="auto">
          <a:xfrm>
            <a:off x="5943600" y="3276600"/>
            <a:ext cx="4141694" cy="414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407215" y="2237886"/>
            <a:ext cx="3462655" cy="2120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还需完成的部分：</a:t>
            </a:r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导航实现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边建图边导航的实现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视觉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slam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的实现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小车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交互设计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8773" y="1060450"/>
            <a:ext cx="8916035" cy="4737100"/>
          </a:xfrm>
          <a:prstGeom prst="rect">
            <a:avLst/>
          </a:prstGeom>
        </p:spPr>
      </p:pic>
      <p:sp>
        <p:nvSpPr>
          <p:cNvPr id="10" name="TextBox 35">
            <a:extLst>
              <a:ext uri="{FF2B5EF4-FFF2-40B4-BE49-F238E27FC236}">
                <a16:creationId xmlns:a16="http://schemas.microsoft.com/office/drawing/2014/main" id="{B3D67427-A16E-4708-A629-C0E3D65497DE}"/>
              </a:ext>
            </a:extLst>
          </p:cNvPr>
          <p:cNvSpPr txBox="1"/>
          <p:nvPr/>
        </p:nvSpPr>
        <p:spPr>
          <a:xfrm>
            <a:off x="3928825" y="356546"/>
            <a:ext cx="1700530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NEXT PLAN</a:t>
            </a:r>
          </a:p>
        </p:txBody>
      </p:sp>
      <p:sp>
        <p:nvSpPr>
          <p:cNvPr id="12" name="TextBox 34">
            <a:extLst>
              <a:ext uri="{FF2B5EF4-FFF2-40B4-BE49-F238E27FC236}">
                <a16:creationId xmlns:a16="http://schemas.microsoft.com/office/drawing/2014/main" id="{6DB43643-ACE6-4C7C-BC1A-8B2A831AA7DB}"/>
              </a:ext>
            </a:extLst>
          </p:cNvPr>
          <p:cNvSpPr txBox="1"/>
          <p:nvPr/>
        </p:nvSpPr>
        <p:spPr>
          <a:xfrm>
            <a:off x="1211943" y="275107"/>
            <a:ext cx="2541080" cy="502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>
                <a:latin typeface="方正兰亭细黑_GBK" pitchFamily="2" charset="-122"/>
                <a:ea typeface="方正兰亭细黑_GBK" pitchFamily="2" charset="-122"/>
              </a:rPr>
              <a:t>小车部分计划</a:t>
            </a:r>
            <a:endParaRPr lang="zh-CN" altLang="en-US" sz="2665" spc="400" dirty="0">
              <a:latin typeface="方正兰亭细黑_GBK" pitchFamily="2" charset="-122"/>
              <a:ea typeface="方正兰亭细黑_GBK" pitchFamily="2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10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2330419" y="1128545"/>
            <a:ext cx="2493904" cy="249390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40" name="椭圆 39"/>
          <p:cNvSpPr/>
          <p:nvPr/>
        </p:nvSpPr>
        <p:spPr>
          <a:xfrm>
            <a:off x="1361596" y="4388268"/>
            <a:ext cx="903568" cy="903568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1" name="椭圆 40"/>
          <p:cNvSpPr/>
          <p:nvPr/>
        </p:nvSpPr>
        <p:spPr>
          <a:xfrm>
            <a:off x="2531865" y="676908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42" name="组合 41"/>
          <p:cNvGrpSpPr/>
          <p:nvPr/>
        </p:nvGrpSpPr>
        <p:grpSpPr>
          <a:xfrm>
            <a:off x="6493914" y="3555823"/>
            <a:ext cx="401413" cy="401413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64" name="椭圆 6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119617" y="1754637"/>
            <a:ext cx="831871" cy="83187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6" name="同心圆 6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574586" y="4486485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0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76293" y="5798678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3" name="同心圆 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75" name="椭圆 74"/>
          <p:cNvSpPr/>
          <p:nvPr/>
        </p:nvSpPr>
        <p:spPr>
          <a:xfrm>
            <a:off x="6046381" y="14064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6" name="椭圆 75"/>
          <p:cNvSpPr/>
          <p:nvPr/>
        </p:nvSpPr>
        <p:spPr>
          <a:xfrm>
            <a:off x="6065732" y="6014569"/>
            <a:ext cx="183185" cy="183185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77" name="组合 76"/>
          <p:cNvGrpSpPr/>
          <p:nvPr/>
        </p:nvGrpSpPr>
        <p:grpSpPr>
          <a:xfrm>
            <a:off x="4758535" y="4164626"/>
            <a:ext cx="1099479" cy="109947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2514030" y="2075545"/>
            <a:ext cx="2114681" cy="6258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465" b="1" dirty="0">
                <a:solidFill>
                  <a:srgbClr val="C00000"/>
                </a:solidFill>
                <a:latin typeface="微软雅黑" panose="020B0503020204020204" pitchFamily="34" charset="-122"/>
                <a:ea typeface="造字工房俊雅锐宋体验版常规体" pitchFamily="50" charset="-122"/>
              </a:rPr>
              <a:t>THANKS</a:t>
            </a:r>
            <a:endParaRPr lang="zh-CN" altLang="en-US" sz="3465" b="1" dirty="0">
              <a:solidFill>
                <a:srgbClr val="C00000"/>
              </a:solidFill>
              <a:latin typeface="微软雅黑" panose="020B0503020204020204" pitchFamily="34" charset="-122"/>
              <a:ea typeface="造字工房俊雅锐宋体验版常规体" pitchFamily="50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208235" y="4258701"/>
            <a:ext cx="3332964" cy="19799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135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演示完毕</a:t>
            </a:r>
            <a:endParaRPr lang="en-US" altLang="zh-CN" sz="613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6135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  <a:endParaRPr lang="en-US" altLang="zh-CN" sz="613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72222E-6 -4.68026E-6 L 0.38872 0.84338 " pathEditMode="relative" rAng="0" ptsTypes="AA">
                                      <p:cBhvr>
                                        <p:cTn id="13" dur="1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9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77778E-6 2.422E-6 L 0.39375 -0.33797 " pathEditMode="relative" rAng="0" ptsTypes="AA">
                                      <p:cBhvr>
                                        <p:cTn id="22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88" y="-1689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1.46123E-6 L 0.20451 0.58418 " pathEditMode="relative" rAng="0" ptsTypes="AA">
                                      <p:cBhvr>
                                        <p:cTn id="31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6" y="2919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3.28699E-6 L -0.52465 -0.50942 " pathEditMode="relative" rAng="0" ptsTypes="AA">
                                      <p:cBhvr>
                                        <p:cTn id="40" dur="1000" spd="-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33" y="-2548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22222E-6 1.18319E-6 L 0.21702 -0.37071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51" y="-1853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11111E-6 4.44444E-6 L 0.12309 0.575 " pathEditMode="relative" rAng="0" ptsTypes="AA">
                                      <p:cBhvr>
                                        <p:cTn id="6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38889E-6 3.41057E-6 L -0.71736 -0.40563 " pathEditMode="relative" rAng="0" ptsTypes="AA">
                                      <p:cBhvr>
                                        <p:cTn id="76" dur="100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68" y="-20297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3.20988E-6 L 1.0349 -0.8734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36" y="-4367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05556E-6 3.44146E-6 L -0.64115 -0.94965 " pathEditMode="relative" rAng="0" ptsTypes="AA">
                                      <p:cBhvr>
                                        <p:cTn id="94" dur="1000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66" y="-474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899"/>
                            </p:stCondLst>
                            <p:childTnLst>
                              <p:par>
                                <p:cTn id="100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0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65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3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75" grpId="0" animBg="1"/>
      <p:bldP spid="75" grpId="1" animBg="1"/>
      <p:bldP spid="75" grpId="2" animBg="1"/>
      <p:bldP spid="76" grpId="0" animBg="1"/>
      <p:bldP spid="76" grpId="1" animBg="1"/>
      <p:bldP spid="76" grpId="2" animBg="1"/>
      <p:bldP spid="81" grpId="0"/>
      <p:bldP spid="81" grpId="1"/>
      <p:bldP spid="8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039883" cy="68580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1"/>
          <p:cNvSpPr txBox="1"/>
          <p:nvPr/>
        </p:nvSpPr>
        <p:spPr>
          <a:xfrm>
            <a:off x="5449200" y="2751130"/>
            <a:ext cx="2908300" cy="912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335" b="1" dirty="0">
                <a:latin typeface="方正兰亭细黑_GBK" pitchFamily="2" charset="-122"/>
                <a:ea typeface="方正兰亭细黑_GBK" pitchFamily="2" charset="-122"/>
              </a:rPr>
              <a:t>目标检测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93155" y="3862199"/>
            <a:ext cx="1654707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6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grpSp>
        <p:nvGrpSpPr>
          <p:cNvPr id="33" name="组合 32"/>
          <p:cNvGrpSpPr/>
          <p:nvPr/>
        </p:nvGrpSpPr>
        <p:grpSpPr>
          <a:xfrm>
            <a:off x="3017043" y="1928533"/>
            <a:ext cx="1734808" cy="1734808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34"/>
          <p:cNvSpPr txBox="1"/>
          <p:nvPr/>
        </p:nvSpPr>
        <p:spPr>
          <a:xfrm>
            <a:off x="1211943" y="275107"/>
            <a:ext cx="3302000" cy="501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 dirty="0">
                <a:latin typeface="方正兰亭细黑_GBK" pitchFamily="2" charset="-122"/>
                <a:ea typeface="方正兰亭细黑_GBK" pitchFamily="2" charset="-122"/>
              </a:rPr>
              <a:t>自定义交通数据集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563299" y="356546"/>
            <a:ext cx="5031105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135" dirty="0">
                <a:solidFill>
                  <a:srgbClr val="C00000"/>
                </a:solidFill>
                <a:latin typeface="Kozuka Gothic Pro R" pitchFamily="34" charset="-128"/>
                <a:ea typeface="宋体" panose="02010600030101010101" pitchFamily="2" charset="-122"/>
              </a:rPr>
              <a:t>CUSTOM TRANSPOTATION DATASET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4451581" y="383764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565150" y="1027430"/>
          <a:ext cx="4323080" cy="541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4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38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5945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1" spc="130">
                          <a:solidFill>
                            <a:srgbClr val="FFFFFF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93C5E1"/>
                      </a:solidFill>
                      <a:prstDash val="solid"/>
                    </a:lnT>
                    <a:lnB w="19050">
                      <a:solidFill>
                        <a:srgbClr val="93C5E1"/>
                      </a:solidFill>
                      <a:prstDash val="solid"/>
                    </a:lnB>
                    <a:solidFill>
                      <a:srgbClr val="93C5E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1" spc="130">
                          <a:solidFill>
                            <a:srgbClr val="FFFFFF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</a:rPr>
                        <a:t>标签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19050" cap="rnd">
                      <a:solidFill>
                        <a:srgbClr val="93C5E1"/>
                      </a:solidFill>
                      <a:prstDash val="solid"/>
                    </a:lnT>
                    <a:lnB w="19050">
                      <a:solidFill>
                        <a:srgbClr val="93C5E1"/>
                      </a:solidFill>
                      <a:prstDash val="solid"/>
                    </a:lnB>
                    <a:solidFill>
                      <a:srgbClr val="93C5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1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93C5E1"/>
                      </a:solidFill>
                      <a:prstDash val="dot"/>
                    </a:lnR>
                    <a:lnT w="19050">
                      <a:solidFill>
                        <a:srgbClr val="93C5E1"/>
                      </a:solidFill>
                      <a:prstDash val="solid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red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93C5E1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19050">
                      <a:solidFill>
                        <a:srgbClr val="93C5E1"/>
                      </a:solidFill>
                      <a:prstDash val="solid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21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93C5E1"/>
                      </a:solidFill>
                      <a:prstDash val="dot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yellow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93C5E1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3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93C5E1"/>
                      </a:solidFill>
                      <a:prstDash val="dot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green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93C5E1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483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4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93C5E1"/>
                      </a:solidFill>
                      <a:prstDash val="dot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turn_right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93C5E1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5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93C5E1"/>
                      </a:solidFill>
                      <a:prstDash val="dot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stop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93C5E1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21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6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93C5E1"/>
                      </a:solidFill>
                      <a:prstDash val="dot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go_straight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93C5E1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7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93C5E1"/>
                      </a:solidFill>
                      <a:prstDash val="dot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speedlimit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93C5E1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721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8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93C5E1"/>
                      </a:solidFill>
                      <a:prstDash val="dot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crosswalk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93C5E1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3175">
                      <a:solidFill>
                        <a:srgbClr val="93C5E1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9</a:t>
                      </a:r>
                    </a:p>
                  </a:txBody>
                  <a:tcPr marL="177800" marR="177800" marT="107950" marB="107950" anchor="ctr">
                    <a:lnL w="19050" cap="rnd">
                      <a:solidFill>
                        <a:srgbClr val="93C5E1"/>
                      </a:solidFill>
                      <a:prstDash val="solid"/>
                    </a:lnL>
                    <a:lnR w="3175">
                      <a:solidFill>
                        <a:srgbClr val="93C5E1"/>
                      </a:solidFill>
                      <a:prstDash val="dot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19050" cap="rnd">
                      <a:solidFill>
                        <a:srgbClr val="93C5E1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>
                          <a:solidFill>
                            <a:srgbClr val="404040"/>
                          </a:solidFill>
                          <a:latin typeface="Times New Roman" panose="02020603050405020304" charset="0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stopSignal</a:t>
                      </a:r>
                    </a:p>
                  </a:txBody>
                  <a:tcPr marL="177800" marR="177800" marT="107950" marB="107950" anchor="ctr">
                    <a:lnL w="3175">
                      <a:solidFill>
                        <a:srgbClr val="93C5E1"/>
                      </a:solidFill>
                      <a:prstDash val="dot"/>
                    </a:lnL>
                    <a:lnR w="19050" cap="rnd">
                      <a:solidFill>
                        <a:srgbClr val="93C5E1"/>
                      </a:solidFill>
                      <a:prstDash val="solid"/>
                    </a:lnR>
                    <a:lnT w="3175">
                      <a:solidFill>
                        <a:srgbClr val="93C5E1"/>
                      </a:solidFill>
                      <a:prstDash val="dot"/>
                    </a:lnT>
                    <a:lnB w="19050" cap="rnd">
                      <a:solidFill>
                        <a:srgbClr val="93C5E1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7896225" y="899160"/>
            <a:ext cx="2090420" cy="2168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数据集格式：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VOC</a:t>
            </a:r>
          </a:p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图片格式：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jpg</a:t>
            </a:r>
          </a:p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图片数量：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3160</a:t>
            </a:r>
          </a:p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训练集数量：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2844</a:t>
            </a:r>
          </a:p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测试集数量：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316</a:t>
            </a:r>
          </a:p>
        </p:txBody>
      </p:sp>
      <p:pic>
        <p:nvPicPr>
          <p:cNvPr id="5" name="图片 4" descr="light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8875" y="3282950"/>
            <a:ext cx="441325" cy="968375"/>
          </a:xfrm>
          <a:prstGeom prst="rect">
            <a:avLst/>
          </a:prstGeom>
        </p:spPr>
      </p:pic>
      <p:pic>
        <p:nvPicPr>
          <p:cNvPr id="7" name="图片 6" descr="light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0155" y="3282950"/>
            <a:ext cx="507365" cy="967740"/>
          </a:xfrm>
          <a:prstGeom prst="rect">
            <a:avLst/>
          </a:prstGeom>
        </p:spPr>
      </p:pic>
      <p:pic>
        <p:nvPicPr>
          <p:cNvPr id="8" name="图片 7" descr="light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1425" y="3260090"/>
            <a:ext cx="423545" cy="1002665"/>
          </a:xfrm>
          <a:prstGeom prst="rect">
            <a:avLst/>
          </a:prstGeom>
        </p:spPr>
      </p:pic>
      <p:pic>
        <p:nvPicPr>
          <p:cNvPr id="9" name="图片 8" descr="right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5875" y="4457065"/>
            <a:ext cx="461645" cy="1101090"/>
          </a:xfrm>
          <a:prstGeom prst="rect">
            <a:avLst/>
          </a:prstGeom>
        </p:spPr>
      </p:pic>
      <p:pic>
        <p:nvPicPr>
          <p:cNvPr id="10" name="图片 9" descr="stop19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28735" y="4388485"/>
            <a:ext cx="356235" cy="1238250"/>
          </a:xfrm>
          <a:prstGeom prst="rect">
            <a:avLst/>
          </a:prstGeom>
        </p:spPr>
      </p:pic>
      <p:pic>
        <p:nvPicPr>
          <p:cNvPr id="11" name="图片 10" descr="straight3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48875" y="4414520"/>
            <a:ext cx="572135" cy="1186815"/>
          </a:xfrm>
          <a:prstGeom prst="rect">
            <a:avLst/>
          </a:prstGeom>
        </p:spPr>
      </p:pic>
      <p:pic>
        <p:nvPicPr>
          <p:cNvPr id="12" name="图片 11" descr="road6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48875" y="5934075"/>
            <a:ext cx="760730" cy="572770"/>
          </a:xfrm>
          <a:prstGeom prst="rect">
            <a:avLst/>
          </a:prstGeom>
        </p:spPr>
      </p:pic>
      <p:pic>
        <p:nvPicPr>
          <p:cNvPr id="13" name="图片 12" descr="road184"/>
          <p:cNvPicPr>
            <a:picLocks noChangeAspect="1"/>
          </p:cNvPicPr>
          <p:nvPr/>
        </p:nvPicPr>
        <p:blipFill>
          <a:blip r:embed="rId11"/>
          <a:srcRect l="27385" t="2486"/>
          <a:stretch>
            <a:fillRect/>
          </a:stretch>
        </p:blipFill>
        <p:spPr>
          <a:xfrm>
            <a:off x="7635875" y="5815965"/>
            <a:ext cx="507365" cy="959485"/>
          </a:xfrm>
          <a:prstGeom prst="rect">
            <a:avLst/>
          </a:prstGeom>
        </p:spPr>
      </p:pic>
      <p:pic>
        <p:nvPicPr>
          <p:cNvPr id="14" name="图片 13" descr="road15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88070" y="5965825"/>
            <a:ext cx="961390" cy="541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34"/>
          <p:cNvSpPr txBox="1"/>
          <p:nvPr/>
        </p:nvSpPr>
        <p:spPr>
          <a:xfrm>
            <a:off x="1211943" y="275107"/>
            <a:ext cx="1742440" cy="501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 dirty="0">
                <a:latin typeface="方正兰亭细黑_GBK" pitchFamily="2" charset="-122"/>
                <a:ea typeface="方正兰亭细黑_GBK" pitchFamily="2" charset="-122"/>
              </a:rPr>
              <a:t>模型训练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187889" y="357181"/>
            <a:ext cx="2533650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MODEL TRAINING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3076171" y="384399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745990" y="965835"/>
            <a:ext cx="270002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训练模型：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YOLOv4-tiny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loss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0.048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665" y="2021840"/>
            <a:ext cx="3764280" cy="37814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2055" y="6029960"/>
            <a:ext cx="5697220" cy="5562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/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34"/>
          <p:cNvSpPr txBox="1"/>
          <p:nvPr/>
        </p:nvSpPr>
        <p:spPr>
          <a:xfrm>
            <a:off x="1211943" y="275107"/>
            <a:ext cx="1742440" cy="501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5" spc="400" dirty="0">
                <a:latin typeface="方正兰亭细黑_GBK" pitchFamily="2" charset="-122"/>
                <a:ea typeface="方正兰亭细黑_GBK" pitchFamily="2" charset="-122"/>
              </a:rPr>
              <a:t>模型评估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187889" y="357181"/>
            <a:ext cx="2955290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MODEL EVALUATION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3076171" y="384399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70" y="934720"/>
            <a:ext cx="3075940" cy="41109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010" y="934720"/>
            <a:ext cx="3067050" cy="2590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rcRect l="32585" t="959" r="31526"/>
          <a:stretch>
            <a:fillRect/>
          </a:stretch>
        </p:blipFill>
        <p:spPr>
          <a:xfrm>
            <a:off x="6830060" y="934720"/>
            <a:ext cx="2345690" cy="38677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rcRect l="35290" t="543" r="34418"/>
          <a:stretch>
            <a:fillRect/>
          </a:stretch>
        </p:blipFill>
        <p:spPr>
          <a:xfrm>
            <a:off x="9300845" y="934720"/>
            <a:ext cx="1976120" cy="3878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617595" y="5324475"/>
            <a:ext cx="509143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初步评估结果：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标志牌：对限速标志牌识别准确率很高，对另外两个的略低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红绿灯：对红灯识别准确率很高，黄灯较低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手势：识别准确率都很不错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34"/>
          <p:cNvSpPr txBox="1"/>
          <p:nvPr/>
        </p:nvSpPr>
        <p:spPr>
          <a:xfrm>
            <a:off x="1211943" y="275107"/>
            <a:ext cx="1623695" cy="501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65" spc="400" dirty="0">
                <a:latin typeface="方正兰亭细黑_GBK" pitchFamily="2" charset="-122"/>
                <a:ea typeface="方正兰亭细黑_GBK" pitchFamily="2" charset="-122"/>
              </a:rPr>
              <a:t>ROS</a:t>
            </a:r>
            <a:r>
              <a:rPr lang="zh-CN" altLang="en-US" sz="2665" spc="400" dirty="0">
                <a:latin typeface="方正兰亭细黑_GBK" pitchFamily="2" charset="-122"/>
                <a:ea typeface="方正兰亭细黑_GBK" pitchFamily="2" charset="-122"/>
              </a:rPr>
              <a:t>部署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187889" y="357181"/>
            <a:ext cx="2691765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ROS DEPLOYMENT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3076171" y="384399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320" y="1045210"/>
            <a:ext cx="5709920" cy="258635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700" y="3773170"/>
            <a:ext cx="5694680" cy="27438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21005" y="3298190"/>
            <a:ext cx="248539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将模型移植到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ROS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上，调用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ros-cam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结点进行测试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/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039883" cy="68580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1"/>
          <p:cNvSpPr txBox="1"/>
          <p:nvPr/>
        </p:nvSpPr>
        <p:spPr>
          <a:xfrm>
            <a:off x="5449200" y="275113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latin typeface="方正兰亭细黑_GBK" pitchFamily="2" charset="-122"/>
                <a:ea typeface="方正兰亭细黑_GBK" pitchFamily="2" charset="-122"/>
              </a:rPr>
              <a:t>小车与地图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93155" y="3862199"/>
            <a:ext cx="1654707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665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266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017043" y="1928533"/>
            <a:ext cx="1734808" cy="1734808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6" name="TextBox 25"/>
          <p:cNvSpPr txBox="1"/>
          <p:nvPr/>
        </p:nvSpPr>
        <p:spPr>
          <a:xfrm>
            <a:off x="1211943" y="27510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兰亭细黑_GBK" pitchFamily="2" charset="-122"/>
                <a:ea typeface="方正兰亭细黑_GBK" pitchFamily="2" charset="-122"/>
              </a:rPr>
              <a:t>小车与地图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348975" y="275107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</a:rPr>
              <a:t>地图的改进</a:t>
            </a:r>
            <a:endParaRPr lang="en-US" altLang="zh-CN" sz="2400" dirty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3191972" y="411170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77" y="1362635"/>
            <a:ext cx="5337055" cy="488800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9D5FA14-24EC-4CBE-B246-2E84A607CC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2945" y="1383273"/>
            <a:ext cx="5232046" cy="500295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687010" y="832152"/>
            <a:ext cx="10817981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6" name="TextBox 25"/>
          <p:cNvSpPr txBox="1"/>
          <p:nvPr/>
        </p:nvSpPr>
        <p:spPr>
          <a:xfrm>
            <a:off x="1211943" y="27510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兰亭细黑_GBK" pitchFamily="2" charset="-122"/>
                <a:ea typeface="方正兰亭细黑_GBK" pitchFamily="2" charset="-122"/>
              </a:rPr>
              <a:t>小车与地图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348975" y="275107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</a:rPr>
              <a:t>小车运动控制</a:t>
            </a:r>
            <a:endParaRPr lang="en-US" altLang="zh-CN" sz="2400" dirty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3191972" y="411170"/>
            <a:ext cx="0" cy="278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1649318946297">
            <a:hlinkClick r:id="" action="ppaction://media"/>
            <a:extLst>
              <a:ext uri="{FF2B5EF4-FFF2-40B4-BE49-F238E27FC236}">
                <a16:creationId xmlns:a16="http://schemas.microsoft.com/office/drawing/2014/main" id="{AC4DF2E1-DFF5-4F1C-BD3B-98823D59900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1908" y="825356"/>
            <a:ext cx="11053082" cy="5923761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374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/>
      <p:bldP spid="2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9b274e6b-5264-4675-a7dc-d12ab72c57e5}"/>
  <p:tag name="TABLE_RECT" val="209.525*76.5542*540.95*419.25"/>
  <p:tag name="TABLE_EMPHASIZE_COLOR" val="9684449"/>
  <p:tag name="TABLE_ONEKEY_SKIN_IDX" val="0"/>
  <p:tag name="TABLE_SKINIDX" val="0"/>
  <p:tag name="TABLE_COLORIDX" val="k"/>
  <p:tag name="TABLE_COLOR_RGB" val="0x000000*0xFFFFFF*0x44546A*0xE6E5E5*0x93C5E1*0xACA7DD*0x65B5BD*0x85B8D7*0xB8A2CE*0x66A5B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2">
      <extobjdata type="C9F754DE-2CAD-44b6-B708-469DEB6407EB" data="ewogICAiRmlsZUlkIiA6ICIxNjE1MzIwODQxMjMiLAogICAiR3JvdXBJZCIgOiAiMTM1NTgxMjE5IiwKICAgIkltYWdlIiA6ICJpVkJPUncwS0dnb0FBQUFOU1VoRVVnQUFBcllBQUFHNENBWUFBQUN3NGFRQkFBQUFDWEJJV1hNQUFBc1RBQUFMRXdFQW1wd1lBQUFnQUVsRVFWUjRuT3pkZDNoVFZRTUc4RGVyYmJyM1lwUzlaRy9aRzJVcUlFNVVGRVVSVkVRRkJjU0JFLzBFRlVWbHlBWUJtU0pXOWk1UTlsNXRLYVY3TjBrejcvZEgyOUEwU1p1V3RtblQ5L2M4UEdudVBmZmNreTdlbnB3aEVnUkJBQkVSRVJGUk5TTVNpVVNGbjR2dDFSQWlJaUlpb3ZMRVlFdEVSRVJFRG9IQmxvaUlpSWdjQW9NdEVSRVJFVGtFQmxzaUlpSWljZ2dNdGtSRVJFVGtFQmhzaVlpSWlNZ2hNTmdTRVJFUmtVTmdzQ1VpSWlJaWg4QmdTMFJFUkVRT2djR1dpSWlJaUJ3Q2d5MFJFUkVST1FRR1d5SWlJaUp5Q0F5MlJFUkVST1FRR0d5SmlJaUl5Q0V3MkJJUkVSR1JRMkN3SlNJaUlpS0h3R0JMUkVSRVJBNkJ3WmFJaUlpSUhBS0RMUkVSRVJFNUJBWmJJaUlpSW5JSURMWkVSRVJFNUJBWWJJbUlpSWpJSVREWUVoRVJFWkZEWUxBbElpSWlJb2ZBWUV0RVJFUkVEb0hCbG9pSWlJZ2NBb010RVJFUkVUa0VCbHNpSWlJaWNnZ010a1JFUkVUa0VCaHNpWWlJaU1naE1OZ1NFUkVSa1VOZ3NDVWlJaUlpaDhCZ1MwUkVSRVFPZ2NHV2lJaUlpQndDZ3kwUkVSRVJPUVFHV3lJaUlpSnlDQXkyUkVSRVJPUVFHR3lKaUlpSXlDRXcyQklSRVJHUlEyQ3dKU0lpSWlLSHdHQkxSRVJFUkE2QndaYUlpSWlJSEFLRExSRVJFUkU1QkFaYklpSWlJbklJRExaRVJFUkU1QkFZYkltSWlJaklJVERZRWhFUkVaRkRZTEFsSWlJaUlvZkFZRXRFUkVSRURvSEJsb2lJaUlnY0FvTXRFUkVSRVRrRUJsc2lJaUlpY2dnTXRrUkVSRVRrRUJoc2lZaUlpTWdoTU5nU0VSRVJrVU5nc0NVaUlxSnFZZStCd3dqZnN4ODZuYzdzM0xVYk43SGpuLy9zMENvZzl1NjlDcXY3d09GaitHM1p5bUxMTEZxOEhPczJib0VnQ0JYV2p1cENhdThHRUJFUkVkbGk2WW8xTUJnRURPelgyK3pjTDc4dng2VXIxeERnNzRjdW5kcGJyZVA0aVVqTSt2U3JCMnJIN2gwYmpCLy91V2tiRmk5ZmpRL2Zld3Q5ZW5ZekhoOHc3SWt5MVZkVWJxNGFmMjdhQnJGSWpBa3ZQbXQyZnUyR3pkaTRaUWVHREI0QWtVaGs4ejBkRllNdEVSRVJWWG0zYmtjaklURVpUNDRlYVRIQXpYei9iYnp5eGpSODlkMFArR1hCUEFRSEJSUmIzN3JsdjhMRnhSa0FFSGN2SG05TS9RQmIxdjloUEYvY3NjSjZkdStDVmVzMzRvdDVDeUFXaTlHcmUxZmp1VkVqaG1ENGtFRlcyN0I5WnpqKzJyYXoySFlPSHRBSE4yN2V3dTU5QnpGcTVGRDQrbmdiejJYbktMRHQ3My94eU1CK21EcjUxV0xycVNrWWJJbUlpS2pLKzIvdkFRREFvUDU5a0phZVlYWmVJcEhncVRHUDRYWjBEQURCckl5Ym15dWNuWnhNbnN0ZFhBQUFybkk1QU1EZHpjMTR2cmhqaFlVRUIrSHROMTdGRi9NVzRJdDU4K0hxK2dFNnRtc0RBUER5OUVTZDJyV3N2aVl2VDArelkzSHhDWGpobFNrV3k0OGQ5NHJGNDd2KzI0dGQvKzAxT1RiL204L1Fza1V6cS9kMlZBeTJSRVJFVktWcHRWcUU3em1BVmc4MVIxamQyaVcremIvM3dHR3pZKzlNZVExREJ2YzNQaDgrWnB4WkdVdjEyaktrb0YvdkhqaHkvQ1FTRXBMUW9GNVlpZVdMRXhRUWdHV0w1bHM4RngwVGkwKysvQTVqSGh1R29ZOE1LTGFld01EaWU2d2RGWU10RVJFUlZXbDdEaHhHVm5ZMmV1ZVBZWjM1L3R1bHJxTlprMFlBZ0VZTjYyUEd0Q2w0dUhOSGlDV21jK2hWcWx6cytDY2NQYnAxUVVod2tGa2RLbFV1VHA4OWI3SCtxWk5maFV3bU0ra1Z6c3pLUXV6ZE9LdHR5c3pLTWpzbWxVcXM5dkllUEJJQkFCallyM2V4UGNFMUdZTXRFUkVSbFJ1bFVvVUxsNjdnd3FVcnVITTNEdmZpRTVHZWtRRzFXZzIxV29OcGI3Mk9Sd2IwdGJrK3ZWNlBOZXMzQVFDY1pESUFRTjllM2FIUmFCRVRHNHZHRFJ0WXZmYjRpVWk0dURpajFVUE5JWkZJb0ZhcklSYUwwYjV0YTZnMUdyUHlhV25wV0xGbUEwSkRndUh0NVdXeHp2WnRXeU10UGNOa3JDdGdPbVNod0YvYmRwWTRodGFTa25xSko3NzVYckhuRnkvOER2WEM2cGI2dm82QXdaYUlpSWdlMk5uekY3RjlaemlPSEQ4Qm5VNFBxVlNLdXJWcm9WWklNRm85MUF3dXpzNXdkblpHNjRkYWxLcmU4RDBIY0M4KzBlejRWOS85Z01pejU3RngxV0xJOGdOdlVZdVhyOEhkdUh2WXRIb0ozTnhjc2ZYdmYvSGIwdUtYenNxcis4Y1N5K3plc1FFVEpyMkQ2RHV4SnNjS3pQL21Nd1FGQmlEQTM4OXFIY2twcVVoTVNqWTdibWtvd3NYTDEvRGRENzlnN09nUmVIUmd2MkxiWnFtM3VhWmdzQ1VpSXFJeWk3c1hqeDkvV1lKVFo4N0IxOWNIbzBZT3hjT2RPNkpwNDBad2NySWNPRzJWbzFCZ3lZbzE4UFAxUVdwYXVzbTVudDI3NHVDUjR6aCtJaEk5QzYxRVVDQXRMUjNSTVhmUXBWTjd1TG01QWdER2pocUJzYU5HUUJBRUtKUktzMnRTVTlQeDhxU3BtRFY5S2pxMmIyTjIzc1haQlZLcHhQaDgzTk5qa0pXVGcrTW5JaEZ4OHJUeCtPM29HR1JtWlNFekt3dlhiOTRxOFhVZU9YNEMzYnQyTmo2M05NeGcyODV3QUVEL1BqMDVES0VZRExaRVJHVENZREFnSXpzSE9Tb1ZkRG9kREZ6MHZVb1FpMFNRU3FWd2w4dmg3ZUVPc2RqK2V5eWRPSFVHYzcvNUhscXREdVBIUFkwblI0K0FWRnArMFdMbG1nM0l5TWpFakdsVHpIcFJ1M1hwQ0dkblordzdlTVJpc0QxNStod0FvSGVQaDgzT3BXZGtXbDFoQUFEbWZ2Mjl4ZU16cGszQmdMNjlqTThMeHZ5bXAyZVlCTnUvZCszRzFoMjdpbmxsNW5idjJBQkJFSEEzenZKbUQvc1BIb0d2anplY1pMSml4KzBXVmhNRE1JTXRFUkVaS1hQVlNFcExnMDZ2dDNkVHFBaURJRUNqMVNKTnEwV1dRb0ZBWDErNDVxL0RhZy9YYjk3R0oxOThpd1lONm1INjFNbW9YU3VrM084UkVoeUVIZzkzUnRmT0hjek9PVHM3bzB2SGRvZzRlUnFxM0Z6ajBsMEZJazVHUWlxVm9GdlhUbGJyLy9LVG1lalVvYTFOYlNuTmhndXZ2alFPNDhjOVpYSnM1ZHFOMkxSbEJ6YXYrd1BXOWxISVZhc3gvclhpSjhhVmRMNnc0alorY0ZRTXRrUkVCQ0F2MU41TE5oL3ZSMVdQVHEvSHZlUmsxQW9JZ053TzRUWXRQUU56NW42RHdNQUFmUFhKVE9OYi9lVnRVUDgreGw1UlN3cUdJMFNjUEcyeTY1ZE9wOGVwTStmUW9XMGJpNU82Q253dzUvTnliVzhCWnljbms5VVJBRUF3R09Ea0pJT0h1L1gyeUYxY3pNTG9tWE1YTVgzMloramNzUjNtZmpTalF0cnJTQmhzaVlnSUJvTUJTV2xwOW00R2xWSmlXaHJxQmdkVityQ0UrUXQvUTI1dUxyNzlZazZGaFZvQWNIV1Z3OVZWamh5Rnd1TDV6aDNhUVNxVjRPRGhZeWJCOXNLbHkxQXFWZWpkMDN3WVFtR2ZmM3gvTTRXU0RCNzVWTW1GOHYyN2U3L1pzZXMzYjBNcWtWbzhCd0Jpc1JnRCsvVXlPUmFma0lqUDU4MkhuNjhQM3BrOEVYb2Iza2tSaVVSVllwaUt2VERZRWhFUk1ySnpPUHlnR3RMcDljakl6b0d2bC9rT1ZoVWxMajRCeHlKT1llTEx6Nk5XYVBrUFB5Z05OemRYdEhxb0JVNUdub1ZHb3pWT1ZqdDg3QVNrVXFuSmhDeExabjc4WllXMGE5NzhoYVUrSjVQSlRJSnRja29xM3B2NUNmUjZQVEl5TWpIMmVkdTJ6QTBLRE1EcXBUK1hyc0VPaE1HV2lJaVFvMUxadXdsVVJncVZxbEtEN1pidC84RFoyUW1QRExSOUxkcUsxS1ZUZTV3NWR3R1JaOC9oNGM0ZElRZ0NEaCtOUUtmMmJVdnNUYTZvSHR0ZFc5YWFUS0k3ZmZZODNwLzFHVHc4M05HMGNTTjg5ZW5NWXErL2VTc0tzejc5Q3RuWk9maDY3bXo0RkZrekZ3QmVlQ1Z2SXR1NFowekgva29sRXJPeU5RbURMUkVSUWFmVDJic0pWRWJhU3Z6YUNZS0EzZnNPWW1EZjNzV09YYTFNZlhwMlErM1FFTFJyMHhJQWNPSFNGYVNtcFpjNERLRWlaT2NvOE9Ndmk5R3Zkdy9qaERlbFNvVWZGeTFGazBZTjhPeFRvekZuN2p3c1g3MGVMeno3cE1VNmR1M2VoNThXTFlFZ0FIUG5mSUNXTFpwWnZaK2JteXRxaFFSWHlHdXByaGhzaVlpSVMzcFZZNVg1dFV0SVRFSjJkZzVhdHlyZEpnc1Z5ZC9QRi81K3ZzYm5lL1lmZ2t3bVE3Y3UxbGRES0ZCZVF4RVV5cngzUENaTW1ncUZVb2tSUXdjREFMS3lzekZuN2p6RUp5VGloM2x6MGFSeFF6d3lvQzlXcnQySWpJd3N2RGJoZVRnNzM1Lzh0M2YvWVh3Ny8yZjRlSHRoN3B3WmFOcTRVYm0wcnlaaHNDVWlJaUtiWEw5NUd3RFFxRUY5dTdVaDltNmNUVXRlalJqN3ZObXh0WDhzQWdCa1ptWUJ5RnVYdGsycmgyeTY3OU12dm9hY0hBV1NVMUlCQUo0ZTduQjJkb1phbzhHaEk4Y0I1QzFQTnYyZHlRZ09Dc1MrZzBld2FQRnlaT2ZrWVBhTXFXalN1Q0VBNE8zSkU2RlNxN0g5bjNBY1B4bUpKMGVQUlA4K1BlSGg0WTZlM2J0Z1FHUXZ2UHpDTXdqdzl5dHh2ZHFjSEVXeFpXcmlPcllpUWVDZjZVUkVOZDNOMkx2MmJnSTlnRVoxYWxmS2ZaYXRXb2VOZjIzSDlvMHJLM1htZlk1Q2djZWVmQkh2VEhrTlBidDNSZmllL1dXcTU1ZmYveWkzTnIzMzloc1lQS0FQQU9DenI3OUhXSjFhR1BmMEV6aDBOQUpMVjZ6QjNiaDQxSzlYRis5UGZRT05Hell3dTM3cmpsMVl0bklkY2hRS1NDUVNkTzNVQWJOblREVVptMXVhdFhNdHFRbnIySXBFcHFzQ005Z1NFUkdEYlRWWFdjSDJ4MFZMY09UWUNheGIvbXVsM0srQVZxdkZuNXUyb1d2bkRtallvRjZaNjdGbHVTeGJpY1ZpRkdRcVFSQ01IeWNrSm1QZS9JVVlQS0FQQnZUdFZld2ZBQXFGRXJ2KzI0dmpKMDlqOHNTWEVGYTNjcjZPam9UQmxvaUl6RERZVm0rVkZXem56VitJaTVldllmbHZQMVRLL1loS1VqVFkxdHdWZkltSWlLaFVWS3Bjc3gyMWlLb1NCbHNpSWlLeWlVZ2tnc0Znc0hjemlLeGlzQ1VpSWlLYnlPVnlLSlJLZXplRHlDb0dXeUlpSXJLSm02c2NDZ1dETFZWZERMWkVSRVJrRXpjM1Z5aFZLdTVVUjFVV2d5MFJFUkhaSkRBd0FBQ1FsSnhxNTVZUVdjWmdTMFJFUkRZSkNRb0VBQ1FrSnRxNUpVU1dNZGdTRVJHUlRVS0Nnd0FBOFFsSmRtNEprV1VNdGtSRVJHUVRmejlmU0tVU3hMUEhscW9vQmxzaUlpS3lpVmdzUmxCQUFCTFlZMHRWRklNdEVSRVIyU3drT0FnSmlReTJWRFV4MkJJUkVaSE5nb01ERWM5Z1MxVVVneTBSRVJIWkxNRGZINW1aV2RCb3RQWnVDcEVaQmxzaUlpS3lXV0NBSHdBZ09aVnIyVkxWdzJCTFJFUjJwMVNwb05Gb0t2MitnaURnNzUzaFNFeE10cW44MlhNWEVCNitGd2FEb1lKYlZuVUYrT2NIMitRVU83ZUV5SnpVM2cwZ0lxS2FMU3NyR3d0K1dBUWZIeTlNZW4wQ3hHTFRQcGV2djVrUHBWSlY2bm8vK2ZpREVzdGN2M0VMMjdmL2c0TUhqK0xkYVpNUkVPQnZ0V3hVVkF5V0xGa0pyVllMSjJjbjlPbmRvOVJ0Y2dRRm42UGtGUGJZVXRYRFlFdEVSSGFWbEpTTWhJUkV4TVhkdzZyVmYrTDVjVThWT1o4Q2hVSlJJZmR1MnFRUkJnN3NpLy8rMjRjRlB5ekMrKys5QlU5UEQ3TnlkKzdFNG9jZkYwR3IxYUpYcjI0MU50UUNlV3ZaQXR4V2w2b21CbHNpSXJLclJvMGFZT3pZeDdGMjdVWWNQUnFCd0FCL1BQTElBTE55aTM3NTNxYjZwcjA3cTFSQitQSEhoaUU2K2c1U1U5T1FtWmxsTWRpbXBXZEFxOVdoVDUrZWVITHM0emJYN1lpY25aemc1dWFLek14TWV6ZUZ5QXlETFJFUjJWM3ZYdDBSZStjdURoODVqcTNiZGlJME5CaXRXN2NzOS91ODl2clVZczkvL3NXM3haN2Z2LzhROXU4L1pIYThaODl1ZVBhWkp4Nm9iZFdKUVcrQWs1T1R2WnRCWkliQmxvaUlxb1Fubnh5Tm1KaFlDQkFRRmxhM1F1NFJGQlJZWXBtTWpBeW8xUnA0dUx2RDFjM1ZwbnE5TFBUeU9pcEJFS0RWYWVIaTRtenZwaENaWWJBbElxSXFRU2FUNHZYWFg0WmNMb2RjN2xJaDl5aHBRcGtnQ1BqZ3cwK2dWbXN3ZnZ5emFOR2lXWVcwb3pxN2RUc2FPcDBlalJzMXNIZFRpTXd3MkJJUlVaWGg2K3RqOVZ4Snd3akt3KzNiMGNqSXlJU2JteHVhTm0xYzRmZXJiZ1JCd01ZdE8rQXFsNk45bTFiMmJnNlJHUVpiSWlLcUZtd1pSZ0RrcmE5cWJaMVpnOEdBU1c5TUs3RU9oVUtCTnlhL2EzUGJiSjNZVmxIT25ydUVsZXMyQUJBcTdCNWFyUTRabVptNEY1K0lGNTU5RWpLWnJNTHVSVlJXRExaRVJGV1V3V0NBVXFXQ1VxbUNVcW1FVXBWcjhxaFdhNkEzR0tEVDZXRFFHNkRUNjZEWDY2SFQ2YUUzNktIWDZhSFg2NkUzbnJ2L3FOZVpQbjkxNG5pN3ZNWlBQLzBhK2lJaHRPaHdnVzRQZDBLdVdtUHo1S3hObTdZaVYyMTlzd2RyQWRsZ01CZzNIZkQzOTRORUlySHBmbFhCZndjTzR0eUZTNVZ5TDI5UFR3d2UwS2RTN2tWVVdpSkJFQ3J1enpzaW9ocE1FQVRrS0pSSVQ4OUFla1lHMGpNeWtaR1JDWVV4cUJhRVZ0WDlqMVgzUTZ4YXJhNjB0dHFyeDNIU0c5UE1lbGZ0MVpZVEowOWo2ZEtWOFBQenhXZWZ6alRiS0tJcWExU25kb1hmUTZsVTRkcU5tL2ptKzRWd2QzZkRiejkrQzVGSVZPSDNKU3FPcU1nM0lYdHNpWWhLb1NDc1p1UUgxYlQwalB6Z212OXgvdkdDWXpxZHp0NU5ydEorWHZpZDhlUEpVOTR6K1h6bDVDZ3c3OXNmSHFqK0Y1NS9HZzBhMUN1eG5NRmd3RC8vL0FjQUdOQy9UN1VLdFpYRjFWV09kbTFhNGQyM0ptSDY3TTl3NDFZVW1uQUNHVlV4RExaRVJJVVlEQWFrcEtZaFBpRVI4WWxKaUU5SVJFSkMzbU55U21xbGhsV0pSQUpYVnpsYzVYS3pSN2xjRGhkbkowaWtVa2drWWtnbGVZOFNpUVJTaVJUaS9JL3pua3Z5UHpZdEp5NTByaW95R0F4SVRFeDZvRHJVbXZ0REV1WjgvS1hWY25xOUhpbjVXOFR1MlhzQSt3OGNMdlc5NnRXcmkvRXZQbHY2UmxZenJWczJoMVFxd2VrejV4bHNxY3Boc0NXaUdpYzdSNUVYV1BPRGErSHdtcGljREoxT1gyNzM4dkJ3aDQrM0YzeTh2ZUhqN1FWdmJ5OTR1THRCTHBmRHpkVVZjcmxMa1VjNVhPVXVjSFYxaFV3bXJiUzNlbS9HM3EyVSs1U0dwNmVIMVdFSmdpRGc5VW52UUNhVDRzY2Y1dGxVbjYwaHVTRGdsbFpOV2N0V0pwUEJ5Y2tKQ3FYUzNrMGhNc05nUzBRT1NhL1g0MTU4SXFKajdpQXE1ZzZpWTJKeEx6L0E1cFJpdTlXaVJDSVJQRDNjNGVQamt4ZFlmZTZIVnVOai9qRnZMMDlJcGZ3MVd4SFUrWlBEWkRMYmQ3K3lGcEpYckZpTG84ZE9JQ0RBSDNNK21zNnZtUTFFSWxHbGpnRW5zaFYvZW9tb1doTUVBY2twcWNid0doV2RGMlR2eE1aQnE5V1d1ajZSU0lUQUFIK0VCQWNoT0NnUUljRkJDQWtLUkhCd0lJSUNBK0R0NVZsbDM3cXZTVEl6c3dEa2pmdDhFQ2RQbnNiUll5Y0FBR1BIUHM1UWF3TzFXZzJGUWdsdmJ5OTdONFhJREgrQ2lhamF5TXpNdWg5Z1krNGdLdm9Pb3UvRVFxbFVsYW9lTDA4UEJBY0ZJU1E0TDdDRzVvZlk0S0FnQkFiNFF5cGxjSzBLYk5tUUlTVWx0Y1J5SDgvNUFNSEI1a3Q4UlVYRllOWHE5UUNBTGwwNm9sWExGbVZyYUEyVGxMOGtXbkNnYmVzS0UxVW1CbHNpcXBLMFdpMXUzb3JDNVdzM2NPWHFkVnkrZXQzNEg2b3RSQ0lSUWtPQ1VUK3NEdXFGMVVYOXNEcW9YVHNVSWNGQmNKVS9XQzhmVlk3aU5tUklUOCtBSm45aW1MdTdHOXpjM0t5V3RmU0hTbng4QW41YStKdHhTRU5FeENsRVJKd3FVenZ0dlRsRFpVdElUQVlBQkFYNjI3a2xST1lZYkluSTdnUkJRRkp5Q3E0VWhOaHJOM0RqNW0yYlZ4OEk4UGREdmJBNnFCOVdOKyt4WGwzVXJWMEx6czdPRmR4eXFrZ2Z6NWxoY2ZLY1FxSEF6Rm1md2RuWkdWcXRGdTd1N3BnMTgxMmJoeEZFUjkvQlR3dC9nMEtoaEtlbkI3cDM2NExUWjg1YkxGc3c0U3d3TUlCcnR1WkxUTW9QdGpidUJFZFVtUmhzaWFqU3FkVnFYTDk1RzVldlhqY0cyYlMwOUJLdmMzTnpSY1A2OVZDL1hsNkFiUkJXRjJGaGRlQmVURzhkVlUvSnlTbFlzM1lqM25yek5iTnphOVp1Ukc2dUdvTUc5WU5HbzhYKy9ZZnc5OS8vWXVUSW9TWFdlK0hDSlN4ZXNnSnF0UWJlM2w1NDY4M1hFQklTYlBYYWdtRU9NMlpNWlU5L3ZvU2tKRWlsRXZqNSt0aTdLVVJtR0d5SnFNSnB0VnBjdW5JTnA4OWV3T216NTNIOTVtMnozYWFLRW9sRWFGQS9ETTJiTmtienBrM1FvbGxqMUs0VnlsNHpCeVVJQWdvMndqeDA2Q2cyYnRvS3RWb0RyVllIbWV6K2YxVi8vYlVka1pGbjRlUGpqU0dQRG9SZXI4ZUppRlBZOWU4ZXVMcTVZYUNWclY0TkJnTzJidDJKOFAvMlFoQUVoSWFHWU1ya1YrSGo0MTBaTDgraHhDY2tJVERBbnorTFZDVXgyQkpSdVJNRUFiZWpZeEI1NWp4T243MkFDeGN2bXl5VWI0bXZqemVhTjIyQzVzMGFvMFd6Sm1qY3FBSGtMaTZWMUdLeXQ5VFVOT2oxZWVzSHIxNnpBVktwQk1PSFAyb2NINnRRS0xCcTlRYWNPWE1PenM1T2VHM2lTM0RKLy82WU1PRjVMUHg1TVRadDJvclUxRFE4Tm5LSThWeUIzYnYzNDkvd1BRQ0FqaDNiWWR4elQ4SFoyZmFsd3VpK2UvY1NVQ3MweE43TklMS0l3WmFJeWtWU2NncE9uODBMc3BGbnp4dVhZN0pFSnBPaFNhTUdhTmEwTVZvMGJZem16Wm9nd04rUFBVQTEyTC8vN2pGK1hLdFdLRjRhL3l4cTFRcUZWcXZGb2NQSDhNL08vNUNka3dNUEQzZE1lbjBDd3NMcUdNdTNhTkVNTDQxL0RrdVdyc1QrL1ljUWVlb01oZ3daaEM1ZE94cUhEL1R1M1IzSGo1L0VnQUY5MEsxYmwwcC9mWTVDRUFURTNZdkhRODJiMkxzcFJCYUpoSUwzZm9pSVNpRTNWNDNUWjgvajFKbHpPSDMyUE83R3hWc3RLeEtKMExoaGZiUnYyeG9kMnJWR2krWk40ZXpFM3JLcXhONDdqNTA5ZXdHTGZsMkt2bjE3WXZTb0VVaE1UTUt4NHlkeDdOZ0pLQlI1TzF5MWJ2MFFubjFtTEx5OFBDM1dFUlVWZ3orV3J6Rk8rQktMeFdqY3FBR2VlZVlKQkFVRndtQXdRQ3dXRzh2YnNweFlhZFN0V3djZmZ2Qk91ZFpwcTBaMWFsZktmVEl5TWpIbXVRbVk5T3A0akJveHBGTHVTVlFjVVpFZUVmYllFcEhOc25NVU9INGlFb2VQUnVEVTZiUEZEaThJQ1E1Qys3YXQwS0ZkRzdSdC9SQThQV3JHZHFOVU5tM2J0c0tNNlZOUnIxNWRBRUJPamdKNzl4NkV3V0JBbzBZTk1IVElJRFJ2M3JUWU91clhEOE9zbWU5aTk1NERPSFRvS05MUzB1SHE1b3JBd0FBQU1BbTFRUG5QNnZmejh5M1grcXFpdUh0NWY4RFdDZ20yYzB1SUxHT1BMUkVWS3kwdEhVY2lUdUx3MFFpY1BYL0pPQTZ5S0E4UGQ3UnYwd29kMnJWR3V6YXRFQkljVk1rdHBRZGg3eDViU3k1Y3ZBd2ZiMi9VcmgxYTZtc0ZRY0NWSzlmUXNHSDlHckhzVzJYMTJJYnYyWTl2dmwrSVpZc1dvRTRadmk1RTVZMDl0a1JVb3ZpRVJCdytkZ0tIajBiZzh0WHJzUGIzYjR0bVRkQ3RTeWQwYU44YWpSclU1eGhaS2xjUHNoT1lTQ1JDaXhiTnlyRTFCQUFKK2NNOFFpenM1RVpVRlREWUVoRUFJUGJ1UGV3N2VBUkhqcDNBcmFob2kyVWtFZ25hdFc2Sjd0MDZvM3VYVHZEbE9wWkVOVXAyamdLdXJuS2JOOE1ncW16OHppU3F3Ykp6Rk5oLzhBakM5K3pIbFdzM0xKWnhkblpHNTQ3dDBPUGh6dWpTcVQwM1F5Q3F3WlJLSlR6YzNlM2REQ0tyR0d5SmFoaTlYbzlUcDg4aGZNOStIRGwrMHVLMnRSNGU3dWpXcFNPNlA5d0ZIZHExNWdvR1JBUUFVQ2hWY0hOMXRYY3ppS3hpc0NXcUlhS2k3eUI4ejM3czNuY1E2Um1aWnVkZDVYTDA2ZFVOZlh2MVFPdVd6U0dSU096UVNpS3F5bVJTYVltN0JoTFpFNE10a1FQTHpNekNuZ09IRWI1blAyN2Vpakk3THhLSjBLRnRhd3pxM3dmZEgrNVVJMmFQRTFIWnllVnk1S3B6N2QwTUlxc1liSWtjMFBXYnQ3RjUyOS9ZZC9BSWREcno1Ym5xMUE3RjRQNTkwYjl2VHdUNCs5bWhoVVJVSGNubExsQ3BHR3lwNm1Ld0pYSVFlcjBlaDQrZHdGL2JkdUxTNWF0bTU5M2QzTkMzZDNjTTZ0OEh6Wm8wNHRKY1JGUnF0VU5Ea0ptVmpjek1MS3M3d0JIWkU0TXRVVFdYbloyRHYvL2RqYTA3ZGlFNUpkWHNmTWQyYmZEbzRQNTR1SE5IT0RuSjdOQkNJbklVelpvMkFnQmN2WEVUWFRxMnQzTnJpTXd4MkJKVlV6RjM3bUx6OXAzNGI4OEJzNjF0WFZ5Y01haC9IencrL0ZIVXFWM0xUaTBrSWtkVFB5d01UazR5WExoMGhjR1dxaVFHVzZKcVJCQUVSSjQ1aHcyYnR5UHl6SG16ODhGQmdYaHMrS040WkdCZnJqZExST1ZPS3BXZ2Q0K0hzWFBYSGp6MzVCaTR1SERDS1ZVdERMWkUxWUFnQ0RnUmVRYXIxbTYwdUpGQ3V6WXQ4Zmp3SWVqYXVRUEVZckVkV2toRU5jWFRUNHpDN24ySDhFLzRIancrWW9oZDJwQ1duZ0dkVG9mQUFIOEFnRnFqd1k2ZDRXamNxQUZhMjdnVnMwYWp0VGc4YSsrQnd3amZjd0JmZlRyVDVtdGk3OTVEbmRxaHBYd1Z0amx3K0JpdTNiaUpWOGVQczFwbTBlTGw4UGIyd3BPalI5YjQrUk1NdGtSVm1DQUlPSDR5RWl2WGJzVDFHN2RNemprNXlUQ2diMjg4UHZ4UjFLOVgxMDR0SktLYXBtNmRXdWpWdlN1V3JWcUhWZzgxUjZPRzlTdTlEVDh1V29LVGtXZXdhdkZDZUh0N0FRRFdiTmlNc0RxMThiK3ZQaW54ZXIxZWovZG5mUW9YRnhlOC8vWWtrKzNCNCtNVGNlcjBXWlB5Z2lCZzlmcE4yUFhmWG56LzlXY21xOG44dVdrYkZpOWZqUS9mZXd0OWVuWXpIaDh3N0FtYlg4L3VIUnVzbnN2TlZlUFBUZHNnRm9reDRjVm56YzZ2M2JBWkc3ZnN3SkRCQTJwOHFBVVliSW1xSkVFUWNEVGlKRmF1M1dpMi9xeXJxeHlQanhpQ1VTT0d3c3ZUdzA0dEpFY2pGb2xnRUFSN040UEtRR3lITUROMXlrUzgvZDVzekpqek9SYk1tNHRhSWNHVmR1K0RSNDdqMEpIakdERjBzREhVT2pzNVlleW9FZmg5MlNvY1BocUJIdDI2RkZ1SFJDTEIwMDg4anEvLzl4TmVtVHdOSDd6N0pqcTJiMnV4ckZLbHdqZmZMOFRob3hFWVBYSW9mSDI4VGM3MzdONEZxOVp2eEJmekZrQXNGcU5YOTY3R2M2TkdETUh3SVlPc3RtUDd6bkQ4dFcxbnNXMGRQS0FQYnR5OGhkMzdEbUpVa2Z0bjV5aXc3ZTkvOGNqQWZwZzYrZFZpNjZrcFJJTEEzMlJFVllVZ0NEaDhOQUtyMW0zQ3JhaG9rM051YnE0WVBYSW9IaDh4RkI3dUhEOUw1ZXRPUWlJMFdxMjltMEZsNEN5VG9VNXdVS1hmTnlrNUJWT21mUWlkVG9lWFgzZ0dqd3pzVitGRG9aS1NVekJ4eXJ0d2RYWEY3d3UvZzZ0Y2JqeW4wV2p4OHFTcFVPWG00dmVmdm9OUGZ1Z3RUbkpLS3ViTS9RWlJNYkZZdG1nQmdvTUNzSHJkSml4YnRRNjdkMnlBSUFoNDQ1MFBjRGZ1SHFaTmVRMjlDL1hJRnJiM3dHRjhNVzhCcEZJSjVzNzVBQjNidGNHQVlVOWcvSE5QNGRtblJsdTlmK0Y3RllpTFQ4QUxyMHdweFdmRnN2bmZmSWFXTFpvOWNEMVZuYWhJTnpWN2JJbXFBRUVRY094RUpKYXVXSXZvbURzbTU5emQzREQ2c1dGNGZNU2puQkJHRmNaZExrY2FnMjIxNUZZbzNGV213QUIvL1BEdDUxajQ2MUw4NzhkZnNYM25meGozOUJpMGJkUFNKSENXRjdWYWpUbHo1MEdoVk9HemoyYVkzY1BKU1liMzNwNkVhUjk4akk4Kyt4cmZmakdueE4wVUEvejk4UDNYbitMS3RSc0lEZ293T3k4U2lmRFdwQW53Y1BkQWFJajFQeDc2OWU2Qkk4ZFBJaUVoQ1EzcWhaWHRCZVlMQ2dqQXNrWHpMWjZMam9uRkoxOStoekdQRGNQUVJ3WVVXMDlnb1BucnFRa1liSW5zN05idGFQeXllRG5PbnI5b2N0ekR3eDFqSGh1T3g0Yy9DbGRYKy96SFJUV0h0NGM3c2hRSzZQVG1POVZSMVNXVlN1QnR4eUZKUVlFQitIVDJkQnlOT0lXZmYxdUtqK1orQTRsRWdoYk5tcUJqdXpZSXExc2JucDRlOFBSd2g2ZUhCenc5UFNDVmxqNTY2SFI2ZlBybC8zRGoxbTI4TnVFRnF6MlJyVnUyd0NzdlBvZmZscTNFakk4K3g5eVBac0ROemRXa3pLQVJUOEpnTUpSNHorTEd5SXJGWW9SdlcyOXliT3JrVnlHVHllRHM1R1E4bHBtVmhkaTdjVmJyeWN6S01qc21sVXFzTHRONDhFZ0VBRnhNVGU4QUFDQUFTVVJCVkdCZ3Y5NWN5dEVLRGtVZ3NwUFV0SFFzVzdrTy8rN2VoOEkvaHA0ZUhuaGkxSENNSFBaSWhmUjZFRm1qekZYalhuS3l2WnRCcFZBcklBRHlLckxrbHNGZ3dKbHpGM0hnOERGY3VIVEZhcUI3OSsxSmVHUkFYNXZyMVdpMCtPeXIvK0hZaVZNWS91Z2d2UFhHS3lWZTg4dmk1ZGkwWlFkcWhZWmc5dlNwSmhQY1l1L2VBMkFlZmY0SjM0c05tN2VqZHExUXhONk53NnpwVTFFN05BVE96azVtWlFGUmlhc2dQTWprc2RKY2E4bmloZCtoWGxqTm1GUmNkQ2dDZ3kxUkpWT3IxZGl3ZVR2V2JkeUMzRnkxOGJoVUtzV1l4NGJobWJHajJFTkxkcVBNVlNNcExZMDl0MVdjVkNKQmtLOXZsUW0xbG1UbktCQ2ZrSWlFeENSa1ptWWhWNjJHUnExQjM5NDlpbjFidjdDMHRIUjgvTVczdUh6MU9nYjA3WVhwNzB5MmVlYi9palVic0dMTm41QklKQmo5MkZBOE0zYVV4ZUZjNlJtWitPWDNQN0R2NEJHOCtmb0VaR1ZsWTltcWRmRDM4NFZHbzhXd1J3ZmlzV0dQbUt5Y1VHRENwSGNRZlNmVytMeHdRTDE0K1NxQ0FnTk1WbEFvS2prbEZZbEp5V1k5MEpiK0tMaDQrUnErKytFWGpCMDlBbzhPN0Zmc2F3OEpEaXBUejNoMXhHQkxaQ2VDSUdEM3ZrTllzbncxVWxMVFRNNzE2ZGtORTE1OEZzRkJnWFpxSGRGOUJvTUJHZGs1VUtoVTBPcDBYQzJoaWhDTFJKQkpwWENUeStIdDRWNGoxcXllK2ZHWGlEaDFHaU9IUFlMSkUxOHE5WEpXUnlOTzRkdjVQeU03SndlejNuL2JaUEtYUXFIRTlwM2hXTFBoTDBna0Vud3c3VTEwN3RqT09LRnJ5L28vc08zdmY3RjUyMDVrNXlnd29FOVBqQmsxSFBYcTFqSFdjZURRVVdUbDVPRDRpVWhFbkR4dERMYTNvMk1RbjVCWXFyWjI3OXE1MlBNTGYxdUd6ZHQyNHRjZjU2RmgvWHFscXR1UmNmSVlrUjFjdVhZRFB5NWFZcllXYmZPbWpmSDZLeStpUmJNbWRtb1prVG14V0F4ZkwwLzRlbm5hdXlsVXc3Mzc5aVFjUHhFSk56ZFhEQncrdGxUWER1amJDek9tVGNHeVh4Zmc3UG1MNk4zallRREF0UnMzc1dmZkllemF2UTlLcFFwZE9yYkgxQ2tUNGUvbmEzSzl1NXNibmhrN0NxTWZHNFlkLy95SDladTI0dDg5KzlHMVV3YzhNL1p4TkcvV3hCaVUwOU16RUhIeXRQSGF2M2Z0eHRZZHUwclYzb0pWR083RzNiTjRmdi9CSS9EMThZYVRURmJzdU4zQ2F1STRYUGJZRWxVZ3BVcUZwU3ZXWXV1T1hTYmphQU1EL1BISytPZlFwMmMzTHFoTlJGU0N1M0h4T0JweDB2ajg4TkVJWExsMkE2KzgrQnhnNFZmbzBoVnJNSGhBWDB5ZFBOSGsrS2t6NXpCajlsd0FRSU42WVhoeDNGUG8xcVdqU1puVXRIUmtaR2FhOVlxcU5ScHMzcllUNnpkdVFYYU9BbDk5T3RPNDl1MktOWDlpeFpvTnhoNWJ0VVlEYlpGVlJsYXUzWWhOVzNaZzg3by9ZT25YdnJ1YkcxUzV1UmcreHZvT1k2VlYzTVlQam9JOXRrU1ZKT0xrYWN4ZitCdVNVMUtOeCtRdUxuam15VkVZTlhLb3ljeFpJaUt5cm5hdEVJd2ROY0w0L01xMUcvRHk4c1RZMFNNc2x2OTkyU3FMdjJNN3RtdURsNTUvR2swYk4wS0hkcTB0WHJ0aytSb2NQeEdKdjlZdU5UbnU3T1NFcDhZOGhpR0QrMlBEWDl2UnRuVXJxKzExZG5JeXU3OWdNTURKU1Zic091UnlGeGV6TUhybTNFVk1uLzBaT25kc2g3a2Z6YkI2TGVWaHNDVXFaK2tabVZqNDYxTHNQM1RVNUhpUGh6dGo4bXN2bTczZFJVUkVwUk1WSFlPNlZ0NW0xMmkwRUFUQjRocTJTcFVLZnI2K1NFbE53Nys3OTF1OC9zcTE2NURMWGF5ZUI0RGF0VUtoMFdvZ2xWcWU2R3ZwMnVzM2IwTXFrVnF0Vnl3V1kyQy9YaWJINGhNUzhmbTgrZkR6OWNFN2t5ZENiOE9rVHBGSVZDUEdYMXZEWUV0VVRnUkJ3TDk3OXVQWHhjdVJuYU13SHZmMTljR2JyMDlBajRlTG54aEFSRVFsUzBoTXh0MjRlS3ZiNXVhcWN3SEE0dW95NlJtWm1EZC9vVTMzS2FsY3k0ZWFXVjJTc2JocnJaMlR5V1Ftd1RZNUpSWHZ6ZndFZXIwZUdSbVpHUHU4YlZ2bUJnVUdZUFhTbjIwcTY0Z1liSW5Ld2IzNFJIei8weUtjT1dlNnljS3dSd2Rpd292UGNzY3dJcUp5c3UzdnZFbFp2YnAxdFhoZW9WQUNBT1FXUW1ldGtPQml4NTJ1V3JjUmY2eGFqMW9od1JCTHhQaDUvdGVRdTdpVXVvMjd0cXcxV1c3cjlObnplSC9XWi9Ed2NFZlR4bzN3MWFjemk3Mys1cTBvelByMEsyUm41K0RydWJQaDQrTnRWdWFGVjZaZ1FOOWVHUGVNNlpxM1VvbWsxTzExSkF5MlJBOUFFQVNFN3ptQW54WXRnU28zMTNpOFR1MWFlR2ZLUkxSNnFMa2RXMGRFNUZpdVhMdUJ2N2I5alZZUE5VZVR4ZzB0bHNuSXlBUUF1TG02V2p4dnpjWExWN0ZxM1NiMDZOWUZMNDE3R3BPbVRzZk1qNy9FM0k5bTJMeTJlSGFPQWovK3NoajlldmRBMTg0ZEFPUU5mL2h4MFZJMGFkUUF6ejQxR25QbXpzUHkxZXZ4d3JOUFdxeGoxKzU5K0duUkVnZ0NNSGZPQjFaM1dRTUFOemRYMUFvSkx0WHJkSFExZHhBRzBRUEtVU2d3OTV2NW1EZC9vVEhVU3FVU2pIdDZESDc3Y1I1RExSRlJPYnAyNHlabWZmb1ZKR0lKM3BvMHdXcTVrNmZQQXNpYmNHYXJYYnYzWWZyc3VRZ0pEc1E3VXlhaWJwMWErR2pHTkZ5OWZnT1RwazdIeGN0WGk3MWVvVlFCQUNaTW1vcWpFU2Zobmo5QkxDczdHek0vL2hMeENZbDQrNDFYMGIxclp6d3lvQzlXcnQySUJRdC9oMXF0TnFsbjcvN0QrSGIrejVDN3VPQi9YMzJNZG0xYTJ2d2FLQTk3YkluSzRNS2xLL2p5MngrUWxKeGlQRll2ckM1bXZ2Y1c2dGVyR2RzWUVoRlZodHhjTmY3OGF5dlcvTGtaRXJFWUgzMDR6YmhkN0s3LzlpSStNUWtlN3U1d2tza1FGNStBclR2K1FhM1FFRFMxMHFOYlFKV2JpeVBIVHVDdmJUdHgvY1l0dEczZEVqUGZmeHVlSGg0QWdNNGQyK0hiTHo3R0YvUG00KzMzWjZOais3WVlPcmcvT25Wb0I1ZENPNzZwTlJvY09uSWNRTjZPWDlQZm1ZemdvRURzTzNnRWl4WXZSM1pPRG1iUG1HcnNZWDU3OGtTbzFHcHMveWNjeDA5RzRzblJJOUcvVDA5NGVMaWpaL2N1R0JEWkN5Ky84QXdDL1AxS1hLODJKMGRSYkJtdVkwdEV4ZExyOVZpNWRpTldyOTlrc2k3dFk4TWZ4U3ZqbitNU1hrUkU1ZWhlZkNMZWVHY0dzck56VUMrc0xtYThNeG1OR3RZM25sKytlajFXcnQxb2NrM0RCdlh3d2J0dm11d1FWdURhalp2WWUrQUlybDIvaWF2WGIwS24wNkZPN1ZBOE0zWTBCdlR0YVhGZDhieGd2UTFidHYrRHJPeHNTQ1FTMUs5WEY4TWZIWVNoand3QUFIejI5ZmNJcTFNTDQ1NStBb2VPUm1EcGlqVzRHeGVQK3ZYcTR2MnBiNkJ4d3dabTlXN2RzUXZMVnE1RGprSUJpVVNDcnAwNllQYU1xU1pqY3djTWU4THN1dEtvaWV2WU10Z1MyU2crSVJGZmZQc0RybHk5Ymp6bTVlV0o5OTkrQTEwNnRiZGp5NGlJSE5mbWJUc2hsN3RnWUwvZWtCU1pHQ1VJQW5JVVNxalZhdWoxZXNqbExzWWVWMHRTMDlJeFlkSlVCQWNGb1czcmg5RDk0YzdGam1FdFRLUFI0dmpKU0J5TE9JVWJ0Nkx3OVdlejRPZnJZMnhIUWI1S1NFekd2UGtMTVhoQUh3em8yNnZZcGJjVUNpVjIvYmNYeDArZXh1U0pMeUdzYm0yYjJrTDNNZGdTbGNIUjR5ZngxWGMvUXFsU0dZOTFiTjhXNzA5OUE3NFdacXNTRVZIVlZEaUVVdlhIbmNlSVNrRVFCS3hjdXhFcjF2eHBQQ2FWU3ZISytPY3dhc1FRL25Ja0lxcG0rSHZic1RIWUVsbWhWS3J3MWY5K3hOSGo5L2NuRHcwSndwd1Aza1hEQnZYczF6QWlJaUt5aU1HV3lJSzdjZkg0YU83WHVCTjdmN1pweC9adE1mUDl0NHZkNTV1SWlJanNoOEdXcUlpSVU2Znh4YndGeHQxckFPREowU1B4OGd2UDFPajl0NG1JaUtvNkJsdWlmSUlnWVAzR3JWaXlZbzF4S1M5bkp5ZE1lK3QxOU92ZHc4NnRJeUlpb3BJdzJCSUJNQmdNK1BHWEpkaitUN2p4V0dDQVB6NmQ5YjdKbW9sRVJFUlVkVEhZVW8ybjFtand4VGNMY09UNENlT3gxaTFiWU00SDArRGw1V25IbGhFUkVWRnBNTmhTalphZG5ZTlpuMzJOUzRYMkFlL1hwd2ZlZi9zTms5MWZpSWlJcU9yai85eFVZeVducEdMR1IzTVJjK2V1OGRnVGp3L0hxeStONHpxSFJFUkUxUkNETGRWSTBYZGlNV1AyWEtTa3BobVBUWHo1ZVR6eCtIQTd0b3FJaUlnZUJJTXQxVGczYnQzRyt6TS9SWGFPQWdBZ2xVcnczdHR2b0grZm5uWnVHUkVSRVQwSUJsdXFVWXFHV3JtTEN6NmUrUjQ2dEd0dDU1WVJFUkhSZzJLd3BScmo1cTBvazFEcjRlNkdyeitialNhTkc5cTVaVVJFUkZRZUdHeXBScmgxT3hydnpib2ZhdDNkM1BETjV4K2hjY01HZG00WkVSRVJsUmZ1RDBvTzcxWlVOTjZkK1FteXMzTUFNTlFTRVJFNUtnWmJjbWhSMFhmdzNvZWZtb1hhSm8wWWFvbUlpQnlOU0JBRXdkNk5lQkE1YWozK09CU0xmWmRURVp1V0M1VkdiKzhtRVZWYmNpY0o2dmk2b0c4TFA3ellzdzdjblNYMmJoSVJFWkZWb2lJTHoxZnJZSHY4WmpvKyt1czY0alBVOW00S2tjTUo4WGJHcDZPYW9Hc2pIM3MzaFlpSXlDS0hDYmJIYjZiamxhVVg3TjBNSW9lMytPWFc2TkxRMjk3TklDSWlNbE0wMkZiTE1iWTVhajArK3V1NnZadEJWQ1BNM25RTk9Xb084U0Vpb3FxdldnYmJQdzdGY3ZnQlVTV0p6MURqajBPeDltNEdFUkZSaWFwbHNOMTNPZFhlVFNDcVVmWmY0YzhjRVJGVmZkVXkyTWFtNWRxN0NVUTFTbXdxZithSWlLanFxNWJCbGt0NkVWVXVKWC9taUlpb0dxaVd3WmFJaUlpSXFDZ0dXeUlpSWlKeUNBeTJSRVJFUk9RUUdHeUppSWlJeUNFdzJCSVJFUkdSUTJDd0pTSWlJaUtId0dCTFJFUkVSQTZCd1phSWlJaUlIQUtETFJFUkVSRTVCQVpiSWlJaUluSUlETFpFUkVSRTVCQVliSW1JaUlqSUlURFlFaEVSRVpGRFlMQWxJaUlpSW9mQVlFdEVSRVJFRG9IQmxvaUlpSWdjQW9NdEVSRVJFVGtFQmxzaUlpSWljZ2dNdGtSRVJFVGtFQmhzaVlpSWlNZ2hNTmdTRVJFUmtVTmdzQ1VpSWlJaWg4QmdTMFJFUkVRT2djR1dpSWlJaUJ3Q2d5MFJFUkVST1FRR1d5SWlJaUp5Q0F5MlJFUkVST1FRR0d5SmlJaUl5Q0V3MkJJUkVSR1JRNURhdXdGVXMzbTRtSDRMcW5VR2FIUUdPN1dHaUlpSXFqTUcyMG9RNE9HRUNYM3FZTkhlTzBoWGFPM2RIS002dm5LTWFCK0l2WmRUY2VWZWprM1h1THRJRWVEaFpIWThMajIzVElIMDZFZmRUSjdQL3pjS1N3N0VtaHc3Tk90aGsrZjdyNlJpOXFicnBiNFhBUGg3T0NGRHFZVk9MMWd0YytHTFhpYlBwNjI1alBDTEtXVzZIMUYxWkRBWWtKR2RneHlWQ2pxZERnYkIrczhMVlI2eFNBU3BWQXAzdVJ6ZUh1NFFpL21tSzFGUkRMWVZ5RmtteGdzOWF1UGwzblhnNmlSQmlKY0wzbHgxeWQ3Tk1ocmVMaEN2OVF2RGEvM0NrSmlweHQ0cnFkaDBNaDdYNGhVV3k0dEV3QS9QdFVDbkJ0NG14OC9FWk9IRjM4NVdXRHU5WFdVbXo5MmNiZisyOVhXWG9WMllGN28wOEVibmh0NW9HT2lLcWFzdlkvY2xCbFVpUzVTNWFpU2xwVUduMTl1N0tWU0VRUkNnMFdxUnB0VWlTNkZBb0s4dlhGMmM3ZDBzb2lxRndiYUNoSHE3NEk5WDJ5REUrLzR2bmI0dC9EQzJTd2oraklnM0tWdTBoN0E4TEQ5OEY5L3V2RjFzbWFGdEE0MGZCM2s1NCttdW9UaDVPOE5xc0IzZE1jUXMxQUtBUkN4NnNNYVdFMWNuQ1pxR3VLRlpxRHZhMVBGRW03cWVxTzNyWWxadVpJZWdCdzYyTzkvdGhEcSs4Z2VxbzdCV0h4NHN0N3FJeWtxWnE4YTk1R1I3TjROc29OUHJjUzg1R2JVQ0FpQm51Q1V5WXJDdElQY3ljbkVuVldVU2JBSGcvU0VOY2ZKMkpxS1NsWFpxV1o3V2RUeFExODgwbUtrMGVoeThsbWF4ZklDSEU5NTV0TDdWdXA3clhoc3JEdDh0OTNaYTRpSVRvM1VkRDlUemQwV1l2eHoxQTF6Uk5NUU5kWHpsRU5tUXNYczI4WVd2dXd4cE9WVm5XQWlSdlJrTUJpU2xXZjc1cDZvck1TME5kWU9ET0N5QktCOS9FaXJRSjV0dlFLMDFIWGZxTEJQajh5ZWFRbXpuWHM3Q3ZiVUZEbDVMTTJzdmtEY0VZYzdqVGN3bWVoVTJaV0E5aTcyakZhRm5VMStzZnIwZFBuK2lLVjd0V3hjRFcvcWpycDl0b1JiSTYyRWUxamFvWWh0SlZNMWtaT2R3K0VFMXBOUHJrWkZ0Mnh3Sm9wcUF3YllDeGFhcDhOUHVhTFBqcldwNzRPVmVkU3EvUWZsY1pHSU10UkRzL3IxZytTM0lDYjNyb25jelg1TmpoaUp6U1Z4a1luejNkQXM0eTRyL2xxcmw0NEpHUVc3R2YwWDV1VHNWZTc2c2tyTTFPSGd0RGIvc2ljSGtGUmV4L1V4aXVkVk41QWh5VkNwN040SEtTTUd2SFpFUmh5SlVzQlZINGpDc2JSQ2FocGlHdE5mN2gySGJtVVFrWnFyeHk1NllZdXQ0dlgrWTJiRTF4K0tRcWRSWnZlYnNuU3lyNTRhMUM0S1gzUFJMbjY3UVl2K1ZWTE95WFJwNlkvSUE4L3YvdkRzYW5SdDZvM09oTWJjdGFybmo4ekZOOGQ2Nks3QTJpWHJ1bUtib1dOL0xhdHZHZGErRmNkMXJHWitYWnV5cFFRQVNNbk54SjBXRnFCUVZiaWNwY1NOUmdSc0pDblJyN0lNUjdZSndLaW9USjI1bm1GejMwV09OaTYxM1RPY1FkRzNrQXdDNG5hVEVxcU54MkJLWkNCODNXYkhYRVZVbk9wMzEzeWRVdFduNXRTTXlZckN0WUFhRGdDOTMzTVFmcjdReEhvdEpWZUd6TFRlUW1La0dBUHk4SndaU2lRanR3N3dRNnVPQ0xaRUpKblZZQ3Jhcmo5N0RuZFQ3ZjZWM2FlaU5rZTJEc0NVeUVTZWpNcXdHU3dCNHBtdW8yYkh0WnhLaExiSUVWcWlQQytZOTFkeHMyTVNOQkFXV0hJekYzaXVwMkRpNXZjbjV3YTBDRUpXc3hNTGR4WWYxQjVHdTBPTGs3UXpjeTFEalhrWXU3cVhuSWk0OUY3R3B1VkJiV1hJc3pGK09uazE5MGJPcEwrNmw1MkxYaFdRc0NJK0d3U0RnaWM0aHhkN3Y0ZnhRQ3dBUnR6S3c2bWdjZnR0M3AxeGZFNUc5Y1VtdjZvdGZPNkw3R0d3clFXUlVKbmFkVDBhL0ZuNVllakFXdisrUE5hNzVPcmhWQUFhMUNrQzN4ajV3ZDVaQXJUUGd2NHZKVUtoTE45YnR5UzZoR05qU0g4UGJCZUZlZWk2Mm5rN0ViL3Z2bUszWDJybUJOeG9IbTcvRnYrbVVhWmdPOEhEQzRwZGJtZlZLYXZVQ1ptMjZCcDFld0kwRUJWWWRqY1B6UFdxYmxIbXRYeGdNQWtyc2lTNnJtNGtLVEZ0N3BWVFh0SzNyYWZ3NDFNY0ZqN1lPeFBlN29zcTdhVVJFUkdSSEhHTmJTZWJ0dklYUlAwUmk0ZTRZazQwTXVqYnl4cUNXL25CM2xnQUFuS1ZpREhqSXYxUjErN2s3b1c5elArUHpVQjhYOUd6cWEzRVRncGQ3bTQvdGpVcFc0bmJTL1ZVYXZGMWwrTzJsMWhhWHMvcDI1eTFjanJzL1VXRkJlRFJ1SnBvdkR6YXBmeGltUGRxZ1ZLL0RtdHdpRTlvNjFQZkdtTTRoeFU1bUt5QjNrbUI0dXlCMEs5VHJDZ0JuWWpMTHBXMUVSRVJVZGJESHRwSWtaV2tzSHQ5OEtoRmpPcG0rRlQ2a1RTQzJuclo5Y3RPb2pzR1FTa3lIQzZ3NkdtZFdya045TDNScjdHTjJYS083SDRCOTNHUlk5R0lyTkFweU5Tc1hmakVGYTQ3ZEszS3RBZFBYWDhXYVNlM2dMRFg5TytuRm5yVVI2T21FVHpiZmdGS1Qxd005NTYvcmNIV1NHTXRzbU5MZTVKclYrZU5YQzR0SlVabU1VUmFMZ0RtUE5jYWNFc2JHRm1mdlpmUHh4RVJFUkZTOU1kamEyZm5ZTE54S1VxSmg0UDBnMmJXaHQ4M3JySXBGd0pqT3dTYkhrck0xRmxjNGVHdVE1WFZvQzRUNXlmSEwrSllXZTJvdjNNM0doeHV1V3J6dWVvSUNzemRld3pkUE5UYzdONlJOSUZyVThzQzBOWmR4UFVGaE1pN1lrdVJzRGE3R215NWRzK2R5aXRua3V3ZVJydERpd05YN3diYndCTFhudXRYQzlHRU5UY29YM1ZLM0lqYlVBSUMvVGlWZ3psOWwyeXFZaUlpSUdHekxYZGRHUHZqOXBWYkZsaWs2MDM5TFpJTEoyL1ppc1FpRFd3VmdiWkhlVVV2NnR2QkhxTGZwK3JIckkrNlpEVVBvMmRRWDdjSThZVTNidXA3NDhmbUh6TGF2QllDNDlGeE1YbkhSNGhxM0JmNDVuNHdHZ2E1NHJaLzVSTGQ2L25MOE9yNFYrbjhkQVVQUmRjSnNzT0x3WFF4dUZXQVMvaC9FZC8vY05odmVVS0JQb1NFZFJFUkVWTDF3akcwVjhQZlpKTFBBTjdTTitRWUtsanp6c09rS0J4cWRBUnRPbUc3WjZ5SVQ0OFBoallxdHAwVXRkNHVoTmo1RGpaY1duN2VwOTNqaDdoaXNPV1krQkFJQXRwNU9MRk9vQlFDRldvOXhpODVpeFpFNDQwb1NwWldoMUdMUHBSUk1XSExlNmpBUFQ3a1VIZXBaWDRxTWlJaUlxamIyMkZZQnlka2FSTnpPTUZsV3FrMWRUNFQ2dU9CZWVxN1Y2NXFGdUp1c0l3dms5WndXRGFHVGJkZ1ZiT1BKQkx6Y3V5NENQWjJNeDlJVldyeTE2aEt5VlRyalJDMkZXbWUyT1lPL3gvMXJmdDhmQzM5M0p3eHFGV0E4cHRZWnNQS0k1Y0JyVGFDbk05clg4MFQ0eFJRWURBS3ljM1dZOS9jdHpQdjdGcHlsWXNpZEpEYnZOS1pVNjYwdUExYllrRGFCWm1PVmlZaUlxUHBnc0swaS9qNmJaQkpzYzdVR3RBaDFMemJZdHFuckNiMUJnS1RRT3JLcmlnVEk1cUh1R05ldFZ0Rkx6V2gwQml3N0dHc2NYNXFZcVlhN2l4Ui9UamFkM1BYNGdsTzRtYWcwT2Jidmc2NW05VzJKVE1CakhmTEcvbTZOVEVScWp1WEpjMFVOYnhlRUp6cUhvSlpQWGhEZk0vc1Fpa1pTdGM1Z1UxQXRyWkh0TFcrek83WkxLRzRrS2hHVm5QZTYxeDR2ZVlqSTAwWFdDbFpwOU5oU3dvVEFzekhXTjlVZ0lpS2lrakhZbHJQNGpGeVRGUW42TlBNcnNiY1VBSFpmU3NHMFJ4dmc1TzBNL0hzeEJRZXZwbG9kQjFwZ2ZjUTk3THVTaXFlN2htSk01MkRjU2xTYVRieHlrb3JOTmxpd1p1UEplTHphdHk0eVZUcTh1dlE4VnIzV0RtN09FcE15dHE0RHZpQThHcEhSV2ZoZ2VFTXNPeFJyY2s0aUZxRlppRHZhMXpNZjgydHBITzFYWTV0aGFGdmJobWJZNHUrelNaanhwK2xFdUZhMVBkQ3l0b2ZGOGwwYWVtUHpXeDJ3NFVROEZ1Nk93UmZiYnBaNGo2TEJOanRYWjlOMVJFUkVWSFlNdHVVc0prV0ZyM2ZjTWo2djVlMWlVN0JWcVBYbzgrWHhVbzlEVGNwU1kwRjRGQmJ0aTRHZnU1UForUXV4V1VqTjBWZzhWMVN1MW9DUE4xOUhaRlFtTWxXV3QyZ3NUZXUyUkNiZzhQVTBwR1RmNzYzOTRvbW1HTmd5QUM0eTI0WjNpMndkYi9DQVh1eFp1OWp6RXJFSVQzVU54WkEyZ2ZoazgzV0VYMHlCbDF3S3BVWnZ0bU1iRVJFUjJRZURyUjFOc3JCVnJxMmU3UmFLVEdYeCs0UHZ2cFNDNndrS0hMeWFoc2M3NWcwTE9CT1RWZXpxQ0lYWGQ3WFUwYXN2WmZBdUhHb0JvSzZmM09aUUN3QlNHM3ViSDBTWXY5em1UVEU4NVZJazU3K21hWTgyd0NPdEF4QVpuWW1qTjlKeDdHYUd4YzBxaWdyMGRNS3dka0hvMGRnSHJ5eTlVT3JQS1JFUkVWbkdZR3RIcno5QXNIM200WkxIemQ1SlZlVUYyMnQ1d1ZhdE5XRDJ4bXZZTWEyVFRmZVFXQWlWbG5Zeks0M3MzT0xET0FCY2kxZmcwTFUwSExtUkJwVzJkRnNMbDhXVWdmVnNIcTZ4KzFJS3pzUmtRU0lXb2Q5RC9wQTdTZENqaVM5Nk5QRkZkSW9Ldy85MzB1cTFubklwdmhyYkROMGIreGp2MTcrRm44a2F1VVJFUkZSMkRMWTF3UEZiR1RBWUJIejd6MjNFbExCQlFtRXlDeXNFYVBVUE5ta3J5OG9RaHdJLzdZN0dyM3Z2bEZoUDBiV0FpMVBjaGdwMWZPVVkxUEwrQ2c1WktoMDg1YVkvRmtzT3hLSmZDei9VOFpWai9xNG9BSG5qYnIyS2xOdDVMcW5ZZG1UbjZsQS93TlVrUkQvWk5aVEJsb2lJcUp4d0hkc2FJQ2RYaDUvM3hHQ2REYlA1QzRqRklwT3Rid3VVTktHdDVMYmM3NEcxdExMQmcvWUlsNVpTb3pkWk51eXZVd2xtWlM3SFpXUHNUNmN4NDgrcnhqOE1MRTFtS3luWUNnS3c3WXpweWdpZEczaWpRVGx0UEVGRVJGVFRNZGpXRUwvdUs3a1h0REIvZHllTGI4OC9hTEROVXVsd09TNEhYMnk3aVg1ZkhuK2d1c3BEYW83R3VCU1pRYkMrbEZldTFtRGNwbGp1SkRFYmszc3BMaHN4S1NYM2htK3pzT1RYVTExQ0xaUWtJaUtpMHVKUUJEdHE5ZUZCTkF0eFI1cENpNlFzNnp0cVdYb3JmZWgzSjNHbkZNTUtTaXZJMDN3VmhTeVZEcG9IWEQvMjEzMHhXQkFlOVVCMUFNVVBMeWl0YS9FS2RHdnNoUDFYVW90ZE43aEEveForWnIzWld5T0xYNk8yUUZ4NkxzN2V5VUxidXZjbjhBMXZINFQvN2JLK3pTOFJFUkhaaGoyMmRqU21jd2hXdmQ0VzlRUGs5bTZLbVdhaDdtYkg0alBLdHAxdFlWVXh2TjFNVWtJUWdFVjdZMndxUDZaVGlNbHpqYzVRNGpDRXduYWNNUzNyN2l6QndFTGpmSW1JaUtoc0dHenR3Rk11eFhmUHRNQ2N4eHJEV1NwR29LZXp2WnRrcG5jelA3Tmp0NUpLWHNxcU9ycVpvTUR1U3ltNGNpK254TElOQTEzUm9iNlh5Ykc5bDFPdHJ2dHJTZmpGWkxQMWloL3JZSG5YTXlJaUlySWRoeUxZd2FZM095RFk2MzZZRGZXcFdzRlc3aVJCbDRiZVpzZlAzYWs2Vzc3R3B0aytES09PYi9FOTR0Y1RGRGdYYTl0cmU5TENlTmoxRWJaUHlnT0FkSVVXSjZNeVRUN0huZXA3STlUSHhhYWhFRVExV2NTSlV3Q0E5dTNhUWlZcnYvL0NNakl6OGVlZm05RzRVVVAwNk5FVk1wbXMzT29tb3NyRFlHc0hoVU10QURRTWRMTlRTeXg3cmxzdGk1c29ITCtWWVlmV1dEYmtXK3ZyeFJaVjBuamNTM0haTnRYakpaZWE5YXplVEZUaVZGU216VzBwc090OHNrbXdGWW1Ba2UyRDhNc2UyNFpERU5WVXk1YXRCZ0EwYjlZVU1wbmxiYkRMNHRMRkt6aDkraHlpb21MUXAwK1BjcXVYaUNvWGh5SlVNTGxUeVo5aVFhZzZPMDk1eXFVWTM4dDhlOW5iU1VyY1RsTGFvVVZWeDFOZFF5RXZNbWxzemJFNHMzSkYxOEcxWk8rVkZCVGRjR3hrZXc1SElMS1hzK2N1QWdBZTd0cTUwcmJ5SnFMeXh4N2JDbGE3bUxmQlZSbzlGb1JIV3d4SDlqSnpSQ040dUpoL1c1VDI3WFpyeEdJUlJNanJvV3hkeC9yV3ZpVXB6MVVSYkxVNU1nRXFyUUdQdFE5QzQyQTNwQ3UwT0hvakhYN3VUc2pKMVVHck44RGJUWVlwQSt1VldGZGFqaGFub3pQUk1YKzg3dW5vVExNMWJvbW9mTTM0NEdPcjU3S3k4dDY1T1hEd0NJNGVpeWhUL2FFaHdYanp6ZGZLZEMwUmxROEcyd3JVTHN3VHRYMWRMSjY3Y0RjYjA5ZGRMZFZZMFlyMlNwKzZHTkxHZk9PQnRCeXR4WTBMeW1Ka3V5QjhPcnFKMWZOS2RjVnZvVnRXU1ZrYXJEaDhGeXNPMzBXUEpyN3djcFZpVEtjUVRPaFRwOFJyaS9iT0FzQ0dFL0U0RlpXQmJhZVRxdFQzQVpHanlzZ29lZGlRUWxIMlNiTHU3bFZyV0JsUlRjUmdXNEhjTGZSOENnS3c3RkFzZnZ3dnV0SjMyU3FPV0FSMGJXUStZUXdBNXUyOFZXN0xkSlcwOGtCNUxDbFdHUTVmVHdNQTlHMXV2bnFFSlFXYlFCUldtaVhDaUJ5ZFdxM0dXMi9Qc0xuOCs5TS9LckhNbDEvTWdZL1AvZDlyaTM3NTNtSzVIMzc4Rlpjdlg4VWJreWFnVmF1SGJHNERFVlU5RExZVjZOQzFOUHh4NkM1ZTdKazNabFd0TldEbXhtdkdIYXlxRW9NQXZQN0hSWHp6WkRQMEw3U3JWdmpGRk93NFczNEI3R2FTQWxxOUFKbkVmQXhibGtxSDQ3ZlN5KzFlbGVIQ1hkc21udTI5bkZyQkxhbDRIMy94TFZ6bGNyaTZ5azBlNVhJNTNGeE5IMTFkOC82NU9EdHp2Q0tWbWx4dStaMHVBRkNwY20wdVk0dlkyRGhjdm53Vm5wNGVlT2loNXJZM2tvaXFKQWJiQ2piLzN5aTBxZXVKeGtHdW1ManNBczdIMmhhRTdFR2pNMkRhMml2NDl1bm1HUENRUHk3Y3pjYk1EVmZMOVI0NnZZRG9aQ1VhQjV1K1phZldHakJyNHpXYmU0WmJmWGpRNW50VzVIamNsR3dOVXJJMThQY3czNm10d001elNWaDJNTGJDMmxCWkRoOHQvYmhEa1VnRXVkekZMQWk3eXVWd2RuYUNrNU5UM3FOTUJpZG5Kemc3NWYwci9tTm5rK3VjblowZ2tVZ1lvQjNJOS8vNzB1THh6TXdzVEo4eEJ4S0p4R29aQUhqcjdlbFFxODNmSmJGazE3KzdBUUNkTzNlQVdNejUxRVRWSFlOdEJkTWJCTHk3OWdvQ0taUEhZQUFBSUFCSlJFRlVQSnhzWGxhcXFIc1o1cjBQRHpLTTRhZi9vazJlcHhSNm0xeHZFREI5L1ZXOE1TQU12KzY5WTFQUWZHdlZKYk5qV2NWc1dMRDBZQ3pDL09YSTFScWdVT3VSbUtYR3lWc1p5TEV5dnZiQzNXdzRTY3YrSDA3UjhjRWxyY2U3NnFqcFpMNllFcll1M2h5WmdDYkI3akFJQW5SNkFWcTlBVXFOSHRISktrUkdaK0tpamIyNmprZ1FCQ2lWS2lpVktxQUNPNjFGSWhHYzh3TndRZWgxZG5JMkM4VXlxUlFTaVFSU3FRUlNxVFR2bjBRQ2lWUUNxVVNhZDF3aXpYOWVxSXhVa24rZHBmSVNTS1RTdkxvTEhiZFdudUdwN0FvbWVKWFhXTmJZdTNFNGZmb2NBS0I3dHk3NDliYy9jT2JNdVRMVlpXMllBeEZWTGdiYlNwQ1VwVVpTVnRuSGpnNys1a1E1dGdiNGRkK2RZczlyZEFaOHZ5dks1dnBLK3paN2FZYzJyRDRhaDlWSHk3NXl4SnkvcnBlcS9OYzdicFdxL0EvaDBhVXFYMTNObWo0VlNxVUtLcFVLaWlLUFNsVmVlRldxVEk5ck5OcEthWnNnQ01qTlZTTTN0K3FQMFJhSlJCQ0x4UkNKQUpIby9xTllKSUpJSklKSUxJSUlwby9HYzBYK2ljVWlrem9LUDRwRll0TzZSSG4xSVA5UkpCYm5yVkNTL3poNXlrUjdmMnBLRkorUXQzS0luNTl2dWRUMzU1K2JJUWdDV3JSb2hwQ1FZSGg1ZVNJZ3dML2tDL05sWldWRHJhNzYzM05FTlFtRExSSFpwRS9QYnFXK1JxZlRXd3krS2xVdTFCb05OQm9OMUdxTjFZODFXaTAwK2NmVUdrMyt4K3E4Yy9uSDFHcE5sVm9MdWlTQ0lFQ3ZMM2gzb3VxdUFsSVZSVWZuYldCU3U3YjVEb0NsRlJsNUZqZHU1UDBSTzZCL2J3REFVMCtPc3ZuNjQ4ZFBZdFhxOVFDQTRjTWVlZUQyRUZINVlMQWxvZ29qbFVyZzRlRU9Edy8zQ3J0SFFWRFVhTFRHb0pzWGV0Vm1vVmlyMDBHbjEwT3YwME5YK0dPOURqcmpNVjMrc2J6bmhUODJMWjkvalY0UHZmRmp5K1cxT2gzMCtmZWdzaEVFQWVmUDV3MTd1bnIxQnBLVFUwclZ1MXBZZG5ZTzFxM2ZCQUNReVdSbzBhS1p6ZGNhREFaczNib1QvNGJ2Z1ZRcXhVc3ZqVVBuVHUzTDFBNGlLbjhNdGtSVXJZbEVJdU5ZV0ZkWDZ4dWlWQVdDSU1CZ01FQVFBRUc0LzJnUUJBaUNBTUVnUUlEcG8vRmNrWDhHZ3dBZzc3RndYWUlBR0FRRElPUmZhOGd2bjFmQXRENkRBUUx5d2xwVmQvck1PYVNrcEVJa0VpRXBLUmxmZlQwZnI3LzJFaG8xYWxEcXVsYXNXSXZzN0x5bEI4VmkyeWNkcHFXbFk4blNsYmgxS3dxZW5oNllPSEU4R2phb1grcjdFMUhGWWJBbElxb2tJcEVJRWtuQnRzeVNZc3RXdHB1eGQrM2RCS3VVS2hVMmJOZ0NBQmc4cUIra01obDI3TmlGQlQvOGd2RXZQb2YyN2R2WVhOZWV2UWR3NGVMbE1yVmo3dWZmUXFsVW9uNzlNRXljT0I3ZVhsNWxxb2VJS2c2bjV4SVJVWldsMCtudysyOS9JQ01qRTE1ZW5uamtrWUVZTm5Rd1JqMCtIRnF0RHI4dlhvNzkrdy9aVk5lRmk1ZXhhZE0yQUVEejVrMUwzUmFsVWdtcFZJSnA3MHhocUNXcW90aGpTMFJFVlpKQ29jVGl4Y3R4NWVwMVNLVlN2RGJ4SmJpNE9BTUFCZzNxQjVsTWhqODNiTWE2OVg5Qm9WUmg2SkJCVnV0S1NFakM0c1VyWURBWUVCb1NqRmRmZVJGVDMva0FBQkFURTRzdnYvcWZUVzNTNmZTWVBPVmRxK2U1N0JlUmZUSFlFaEZSbFhQanhpMHNYN0VXS1NtcGtFb2xHRC8rV2RTdkgyWlM1di90M1hsNFZPWGRoL0h2bVpuc0M1QjlaVXNDZ3NnT0lxZ1Y5N29WUkZGZU4xem82OVphMUdwZGlvcUtWcTIxclgxdGk3VmFiVjJxV0RjVUtVb3JDS0pBV053Z2dDUnNJUXVFSkROWlp1YThmd1JHUWdJa2tPVE1uTGsvMThVRmMrYk01QmRweXMzRGszUEdqejlKcG1ucXRYKytxWGZlZVYrTkRRMmFNT0c4VnQrdlI0L3U2dEdqbS94K1V6Kzk1ZnBtZHk2TGlIQzE2UnZSeXNyS1pSaUdVbExhZGl0dEFGMlBzQVVBQkpXNTczK290OTkrWDVJVUhSMnRHNjYvUnYzN0Y3UjY3cW1ubml5M3g2TjMzLzFBSDh4Ym9PTUdIOXZxZVZGUmticnUycXNVSHgvWFlodEJWbGFtSHB4NXoySG51djZHNlhJNm5XMDZGNEExQ0ZzQVFGQVpNWHlvUHZoZ2dYcjN5dFdWVjA0NTdBcnBlZWVlSlkvYm81aVk2RU5lcGFBanJuOExJTGdSdGdDQW9KS2VucVk3Ny9pWnNySXlaQmh0dXh6WFJSZjlxTTNuQXJBdndoWUFFSFN5c3pQYmRUNVJDMERpY2w4QUFCdlovNWJGeEM0UWZsaXhCUUNFcE5wYXR5cDM3Vko4WEp5aW9pTGxkRHExWXVWcWViMCtPUndPeGNjZjJhMmM2K3ZyMWRqb1ZXeHNqQnlPcHZXZmRlczNTRkxnY21NQWdoTmhDd0FJU2J0MjdkYkREei9SNm5NRkJYbHl1WTdzN202Yk41Zm95ZC84UVlaaEtESXlVazZIUTI2UForLzc1aC94dkFBNkgyRUxBQWhKNmVtcGlveU1sTS9uazkvdmwybWFpbzJKVVY1ZUgwMlpjdEVSdjI5MmRxYTZkKzhtcjljcm44OG5uOSt2cEtRZUtpakkwNlFMTCtqQXp3QkFSek5NMHpTdEhxSzlqcnY3djFhUEFJU2ROYk5PdG5vRWRLS2lraTJXZm56VE5MVmh3eVpKVW41K1gwdG5DVVg1dVRsV2p3Qll3amhnTXowcnRnQUF5eG1HUWRBQ09HcGNGUUVBQUFDMlFOZ0NBQURBRmdoYkFBQUEyQUpoQ3dBQUFGc2diQUVBQUdBTGhDMEFBQUJzZ2JBRkFBQ0FMUkMyQUFBQXNJV1FETnVZeUNPNy96ZUFJeFBMMXh3QUlBU0VaTmptSmtWYlBRSVFWbktUK1pvREFBUy9rQXpiOFFPVHJSNEJDQ3VuRE9CckRnQVEvRUl5YktlZWxLdk03bEZXandHRWhhenUwYnI2cEZ5cnh3QUE0TEJDTW16am81eWFlV0UvcThjQXdzTE1TZjBVRjhVZVc3dHpHSWJWSStBSThYc0hmQzhrdzFhU3h1VDMwT3hyam1QbEZ1Z2ttZDJqOU95MWczVjhYbmVyUjBFWGNMbGNWbytBSXhUQjd4MFFZSmltYVZvOXhOR29xZmZwK1U5S3RQRHJDcFZVMU1uZDRMTjZKQ0JreFVZNmxac2NyVk1HSkd2cVNibUtaNlUyYkZSVzdWSGxuajFXajRFamtKU1lxS1J1aVZhUEFWakNNSnIvazBYSWh5M0NXOUdHVGJycDFydms4elg5aGViSFYxK2h5Wk11c0hncUlQVDQvWDRWN3lpVjE4ZmlRQ2h4dVp6cW1aSEJkZ1NFclFQRE5tUzNJZ0NTbEovWFIxZE11U2p3K0xrWFg5WjN4U1VXVGdTRUpvZkRvYlNrSkt2SFFEdWw5MGdpYW9IOUVMWUllVk11bnFqK0JmbVNKSy9YcTEvOSttbDV2YXc2QWUwVkd4MmxyTlJVdVp4c1FRbDJMcWRUMmFtcGlvbm0rMHlBL1JHMkNIbE9wMU4zM25xeklpSWlKRW5yTjJ6VWN5Lyt3K0twZ05BVUd4MmxuaG5wU2twTVZGUkVCS3VCUWNSaEdJcUtpRkJTWXFKNlpxUVR0VUFyMkdNTDIzampYKy9xbVdkZkNEeCtjTWFkT21IMFNBc25BZ0FBbllrOXRyQ3RDMzkwcnNhTUhoRjQvTmlUVDZ0MFo1bUZFd0VBZ0s1RTJNSTJETVBRbmROdlZscHFpaVNwdXFaV0R6NzZwTHhlcjhXVEFRQ0Fya0RZd2xZU0V1TDF5MS9jS3BlcjZadGZ2bGxYcEQ4Lzk2TEZVd0VBZ0s1QTJNSjJCdlF2MEkrdnVUTHdlTTdiYzdYbzA4OHNuQWdBQUhRRndoYTJOUEg4SCtyRXNjY0hIai8yMUI5VXNtV3JoUk1CQUlET1J0akNsZ3pEME8yMzNLRE1qSFJKa3R2dDBUMFBQS0txUGRVV1R3WUFBRG9MWVF2YmlvK0wwLzEzMzY3b3ZkZDYzTGE5VlBjLy9MZ2FHeHN0bmd3QUFIUUd3aGEybHRlM3QrNisvUmJ0dTh6ZG1pKy8xbStlL3JPNGZETUFBUFpEMk1MMnhvNFpwV2xUTHc4OC9uREJRcjN5K3I4c25BZ0FBSFFHd2haaDRlSUx6OWZaWjV3YWVQeVhGLzZoVHhZdnRYQWlBQURRMFFoYmhBWERNUFN6bTZacDhLQ0JnV09QL3ZyMytuWjlrWVZUQVFDQWprVFlJbXk0WEM3ZGY4L3R5c3BzdWxKQ2ZVT0Q3cG94UzV1THQxZzhHUUFBNkFpRUxjSktZa0tDSHI3dkxzWEh4VW1TOWxSWDY0NTdaMnBINlU2TEp3TUFBRWVMc0VYWXljM0oxaU1QM0IyNERGaEY1Uzc5L0o2WnFxamNaZkZrQUFEZ2FCQzJDRXNEanVtbkIzOTVwMXd1bHlScCs0NVMzWEh2VEc3Z0FBQkFDQ05zRWJhR0RUbE9NKzY2VFE1SDA1ZkI1dUl0dW12R1EzSzdQUlpQQmdBQWpnUmhpN0EyOXZpUitzV3RQd25jd0dGZDBVYmRPL05SMWRmWFd6d1pBQUJvTDhJV1llL1VVMDdVTFRkT0N6eGV2ZllyL2ZMQngxUlhSOXdDQUJCS0NGdEEwbmsvUEVQVHJ2Nys3bVFyQ2xmcnpoa1BxYmJXYmVGVUFBQ2dQUWhiWUs5TEp2MUlWMTkrYWVEeGwxOTlvOXZ2Zm9CdktBTUFJRVFZcG1tYVZnOEJCSk0zM25wUHo4eCtQdkM0Vjg4Y1BmYlFEQ1VuOWJCdUtBQUEwSUt4NzV0azlqMG1iSUdXM3Yvd0l6MzUrejlxMzVkSFZtYTZIbnZvUG1Xa3AxbzhHUUFBMklld0JkcG80U2VmNnBFbmZpZWZ6eWRKU2sxSjFtTVB6VkJ1VHBiRmt3RUFBSW13QmRwbHliSXZOUE9SSjlYWTJDaEo2dFl0VVkvT3ZFY0ZlWDB0bmd3QUFCQzJRRHV0WExWV3YzencwY0RsdjZLaW9uVFB6Mi9SMkRHakxKNE1BSUR3UnRnQ1IrRHJiOWJwN3Z0bnFicW1WcEprR0lhbVhYMjVMcDU0dmc3NG1nSUFBRjJFc0FXTzBOWnQyM1gzL1k5bzY3YnRnV1BubkhXYWZuckROTGxjVGdzbkF3QWdQQkcyd0ZHb3JxN1IvYk9lMEtvMVh3YU9EUnN5U0RQdXVsMEo4WEVXVGdZQVFQZ2hiSUdqNVBWNjlkUWZadXVEK1I4Rmp1WG1aT21oKys1U2RtYUdoWk1CQUJCZUNGdWdBNWltcVgrKytZNW0vL1dsd0xWdUV4TGk5Y0E5UDlmZ1FRTXRuZzRBZ1BCQTJBSWRhUEhTWlpyMStPOVVYOTkweFFTSHc2SHJycnBNRjEvSU41VUJBTkRaQ0Z1Z2c2M2ZzRkgzUHZDb0tpcDNCWTZOR1QxQ2QweS9TWWtKQ1JaT0JnQ0F2UkcyUUNlbzNMVmJzeDcvclFwWHJ3MGNTMDFKMW94ZjNLb0J4L1N6Y0RJQUFPeUxzQVU2aWQvdjEwdXZ2SzRYWDM0OXNPL1c2WFRxdXFtWDZhSUo1N0UxQVFDQURrYllBcDFzUmVGcXpYcmlkOXE5dXlwdzdJVFJJM1hIOUp1VWtCQnY0V1FBQU5nTFlRdDBnY3JLWFhyNDhkODJ1OTV0ZWxxcTdyMXp1Z2IwTDdCd01nQUE3SU93QmJxSTMrL1gzLzd4VC8zOTFUY0NXeE1jRG9lbVhEeEJsMTk2a1NJaUlpeWVFQUNBMEViWUFsMXMrY3JWbXZYRWIxVlZ0U2R3ckhmUFhOMHgvU2IxSzhpemNESUFBRUliWVF0WW9LSnlsNTc4L1IvMTJlY3JBc2NjRG9jbVQ3cEFWMDZack1oSVZtOEJBR2d2d2hhd2lHbWErdmZIbitnUGYzcE9OYlcxZ2VNOWM3UDE4NS9keE41YkFBRGFpYkFGTEZaUnVVdS9lZnBQV3Jwc2VlQ1lZUmlhZk9FRnV1cXlTMWk5QlFDZ2pRaGJJQWlZcHFrRkM1dFdiNnRydmwrOXpjM0owdTIzM0toakIvUzNjRG9BQUVJRFlRc0VrY3JLWFhycUQzL1dwNTk5MGV6NDJhZVAxN1ZUTDFPUDd0MHNtZ3dBZ09CSDJBSkJ4alJOZmZ5ZnhmcjluLzZpNnVxYXdQSFkyQmhkK1QrVE5lRzhzK1Z5dVN5Y0VBQ0E0RVRZQWtHcWN0ZHVQZnY4My9YaGdvWE5qdWZtWk91bUgwL1Z5T0ZEclJrTVljZnY5MnQzZFkxcVBCNTV2Vjc1K1dNaUtEZ01ReTZYUy9FeE1lcWVFQytIdzJIMVNJRGxDRnNneUgzOXpUbzkvYWUvNnR2MVJjMk9qejErcEs2L2JxcXlNdE10bWd6aHdGMVhyNTJWbGZMNmZGYVBna053T1oxS1MwcFNiSFNVMWFNQWxpSnNnUkJnbXFibUxWaW92enovZCszYVhSVTQ3bks1TlBuQ0N6Umw4a1RGUkVkYk9DSHN5RjFYcjIxbFpWYVBnWGJJVGsxVkRIR0xNRWJZQWlIRTdmYm9wVmRlMXh0dnZTZmZmaXRvS2NsSnV1YktLVHJ0bEpQa2REb3RuQkIyNGZmN1ZieWpsSlhhRU9OeU90VXpJNTF0Q1FoYmhDMFFna3EyYk5QL3pmNnJQbDllMk94NGJrNldycGh5c1U0NWFTeC9zT0dvVkZidFVlV2VQWWMvRVVFbktURlJTZDBTclI0RHNBUmhDNFFvMHpUMTJlY3I5TXpzNTdWMSs0NW16L1hxbWFNci8yZXlUaDQzUmdkOGpRTnRVcnlqVkEyTmpWYVBnU01RRlJHaDNBejIzaU04RWJaQWlQTjZ2ZnBnL3NmNis2dHZxS3k4b3RsemZYdjMwbFdYVDliWTQwY1J1R2lYalZ1MmN2V0RFT1V3RFBYTnliWjZETUFTaEMxZ0U0Mk5qWHB2M2dMOTQ3VTVxcXpjMWV5NWdyeSttbnI1SlJvOWNoaUJpellwS3RsaTlRZzRDdm01T1ZhUEFGaUNzQVZzcHI2aFFlL00vVkF2Ly9OTlZWVTEzeU41VEw5OFhYWFpKUm81ZkFpQmkwTWliRU1iWVl0d1JkZ0NOdVdwcTlOYjczNmdWOTk0cTlrZHpLU21MUW9YVGpoWHA1NThvaUlqSXl5YUVNR01zQTF0aEMzQ0ZXRUwySnpiN2RHY3Q5L1RQOTk4UjdXMTdtYlBkZS9lVFJlY2M2Yk9QK2NzOWVqZXphSUpFWXdJMjlCRzJDSmNFYlpBbUtpdXFkV2JiOC9WMjNQbmFmZCtOM21RbW03MGNPb1BUdFNrSDUycnZMNjlyUmtRUVlXd0RXMkVMY0lWWVF1RW1ZYUdSbjMwMzBXYTg2LzN0UEc3elMyZUgzTGNzWm8wNFR5TkdUV2NhK0dHTWNJMnRCRzJDRmVFTFJDbVROTlU0ZW92TmVldDk3VDA4K1U2OEVzL0t6TmRFODgvUjJlZFBsNnhzVEVXVFFtckVMYWhqYkJGdUNKc0FXanJ0dTJhOC9aY2ZURC9ZOVhYMXpkN0xpb3FTaWVQTzE1bm5qWmVRd2NmeTlVVXdnUmhHOW9JVzRRcndoWkFRSFZOcmQ2ZnQwQnZ2ak8zeGMwZUpDa3ROVVZublBZRG5YbmFLY3JPekxCZ1FuUVZ3amEwRWJZSVY0UXRnQlo4UHA4V2ZmcVozdjNnM3lwY3ZiYkZOZ1ZKR2pUd0dKMTErbmo5NE1RVDJLcGdRNFJ0YUNOc0VhNElXd0NIVkxxelRQTS8rby9tL1h1aHR1OG9iZkY4VkdTa1RobzNSbWVkZm9xR0RoN0VWZ1diSUd4REcyR0xjRVhZQW1nVDB6UzE5cXR2TkcvK3gxcTQ2RlBWMWRXM09DY3ROVVduano5Wko0NDlYZ1Y1ZllqY0VFYlloamJDRnVHS3NBWFFicDY2T24yeWVLbm0vWHVoVnEzNXN0VnpVbE9TTlc3TUtJMDdZYlNPTzNhZ1hDNW5GMCtKbzBIWWhqYkNGdUdLc0FWd1ZIYVU3dFNIQ3hicXd3VUx0YU8wck5WejR1UGlOR2IwQ0kwYk0wcWpSZ3hUZEhSVUYwK0o5aUpzUXh0aGkzQkYyQUxvRVB1MktpeGFza3lMbDN4MjBNaU5qSXpRaUtGRE5PNkVVVHBoOUVoMTY1Yll4Wk9pTFFqYjBFYllJbHdSdGdBNm5HbWEycmhwc3hZdlhhWkZueTVyOVE1bmttUVloZ1lOUEVaang0elN5R0ZEMUx0WEx2dHlnd1JoRzlvSVc0UXJ3aFpBcDl1K28xU0xsMzZ1eFV1V2FlMVgzN1I2K1RCSjZ0WXRVVU1IRDlLd3dZTTBiTWdnWldWbUVMb1dJV3hERzJHTGNFWFlBdWhTdTNkWGFjbXk1VnEwNURNdFg3bGFYcS8zb09lbXBpUnI2T0JCVGJFN1pKRFNVbE82Y05Md1J0aUdOc0lXNFlxd0JXQVp0OGVqejVjWGF2bksxU3BjdlViYnRyZThUdTcrc2pMVE5YVHdjUm8ycENsMmUzVHYxa1dUaGgvQ05yUVJ0Z2hYaEMyQW9GRzZzMHlGcTc5VTRlbzFXbEc0UmhXVnV3NTVmdStldVJvNG9MLzZGK1NwWDBGZjllblZVeTZYcTR1bXRiZGdDRnZUTk51OUZlWE5OOTlWYkZ5TXpqcnp0QTZkNWR0djEydmV2QVc2N0xMSlNrNU82dEQzN2d5RUxjSVZZUXNnS0ptbXFhM2JkbWpsNmpVcVhMVldLMWV0MVo3cTZrTyt4dVZ5S2E5UGIvVXI2THMzZHZQVUt6ZEhUaWZYMEcwdnE4TzJzSENOWG4vakxWMTd6UlhxMDZkWG0xOTMvUTNUbFpUVVE3TWVudEdoODh5ZS9ZS1dyeWpVc0dHRDliOC92cnBEMzdzekVMWUlWd2VHTFVzZEFJS0NZUmpLeWM1VVRuYW16di9obVRKTlU1czJGMnZscXJVcVhMVldxOVorS2JmYjArdzFYcTlYMzY0djByZnJpL1RPM21OUmtaSEs2OXRiL1FyeW1tSTNQMCs1T1ZseU9CeGQvMG1oelRadStrN2w1Ulg2NDUvK3FudnV2azJKaVFtV3pqTng0bmxhdFhxTlZxNWNyVTJiTnJjcnRnRlloeFZiQUNIQjUvTnAwM2ZGK25iOWhyMC9pclRwdTJMNS9mN0R2alk2T2tvRmVYMlYxNmVYY25PeWxadVRwZHljYktVa0ozRVZocjJzWHJIMSsvMTYvSW5mYWRPbXpTb295TlAwbjkwb2g4T2haY3VXNjcyNUh4NzBkYVdsTytWd09KUjZtRzgwZk9EK3V3Sy9uam56Vi9LMTRYODNsWldWYW16MEtpNHVUdkh4Y1ljOS8rcXBsNmwzNzU2SFBhOHpzR0tMY01XS0xZQ1E1SFE2bFovWFIvbDVmWFR1MmFkTGt1b2JHclJ4NDNmNnRtaWp2bDFYcEhWRkcxUmNzclhGNWNYcTZ1cTE1c3V2dGViTHI1c2RqNDZPVWs1Mmxucm1aQ3NuTzB1NU9mdCtuYW1vS082VzFwVWNEb2V1dmVZS1BmalE0MXEvZm9QZWVtdXVKazQ4VDI2M1c2V2xPdy81V3IvZmY5aHo5cmVqZEdlYi9rSzBUMjF0cldwcmF3OTdYa05EUTV2ZkUwRG5ZTVVXZ0syNFBSNFZiZGlrYjlkdjBMcTlLN3VIdS9wQ2E5SlNVNXBXZHJPekFxdTgyVm1aU2s1S2tzdGx2ejI4VnEvWTdyTm8wUks5OVBmWDVIUTZkZCtNTzVXV2xuckk4NDlraisyTk45MG12OSt2UHo3em0yYkhuM3Z1UmRVM05PaUc2Njg5Nkd0blAvdUNQSjQ2L2ZRbi85dm1qOWNWV0xGRnVHTEZGb0N0eGNiRWFQQ2dnUm84YUdEZ1dIVjFqWW8yYnRMbWtxMHEyYkpWSlZ1MnFXVExWcFdWVnh6MGZYYVdsV3RuV2JtV3IxemQ3TGhoR09yUnZadFNrcE9Va3B5azVPUWtwYVlrQng2bkpDY3JKU1ZKc1RFeG5mWTUydG1KSjU2Z3lzcmRHalZxMkdHanRxT3RXZnVWUEo2NlE1N3p6VGZyMjdSNkM4QWFyTmdDQ0Z0dWowZGJ0bTdYbGkzYlZMeGx2K2pkdWsyTmpZMUg5ZDZ4TVRGS0RzUnU4L2hOVEV4UWZGeXM0dUxpRkJjWHE1am9hTXYzK2diTGltMXJubjc2endmOVM4amg5dGp1djdkMm4zMHJ0bGRlT1VYejVpMElITis1czB5bWFTbzlQZTJnczVTVmxjdnY5N2Q2VG1zZnE2dXdZb3R3eFlvdEFPd1ZHeE9qZnZsOTFTKy9iN1BqZnI5Zk84dktWVnl5VlNWYm0xWjNpMHUycW5Sbm1jb3JLdVh6K1E3NzNtNlBSKzY5c1h3NERvZERjWEd4aW8rTGEvb1JINnU0MktiSGNmRjdqOFhGS2o0K3J1bDRmRk1ReDhiRUtESXlVcEVSRVlxTWpGQkVSSVF0ci81UVZsNXh5RDIwN2QxanUwOXRUVzJycjJ2TGV4M0p4d1BRK1FoYkFEaUF3K0ZRUm5xYU10TFROSHJrc0diUG1hYXAzVlY3VkY1Um9iTHlTbFZVVktxc3ZFTGwrLzFjWGw0aFQ5MmgvMGw3ZjM2L1g5WFZOYXF1cmpucTJWMHVweUpjVGFHN0wzb2RUcWNjRGtNT2gwTU93eUdId3lIRFljaGhHSHQvN2RCUExOb3o2dlY2TmVPK1djMk9SVVZGNmI0WmQ3WTQ5OEE5c2RMQjk5amVkLzhqaDQzUE04NFlyelBPR0I5NFBQM1d1K1R4MUxYNmNmYTU3Zlo3VlZ0YmU4aHpBRmlIc0FXQWR0aTN4N1pIOTI0cXlPdDcwUFBjYmsrTDJDMnZxRlJGWmFXcXFtdTBaMCsxOWxSWHE3cTZwbDNmb1g4NFhxOVBYcSt2WFdGdEpkT1VLZys0NDF4VVZLUkYwd0FJZFlRdEFIU0MyTmdZOVl6TlZzL2M3RU9lWjVxbWF0MXVWVmZYYUU5MXRmYnNhVnE1cmZXNDVYSFg3ZjNaSTdlblRoNlBwMm1MZzZkT0hyZEhkZlYxYW1ob2JQclIyS0Q2K29ZV2x6b0xkaEVScm1hcm45ZmZNTjNDYVpxODhNSS9EdnBjZlgxOUYwNENvTDBJV3dDd2tHRVlnYjIxbVJucFIvVmVwbW5LNS9Pcm9iRkJqUTJOYW1oc1ZIMTlnM3crbjB6VEw3OXB5dS9iKzdQZkw5UC8vYTlEd1hOL2ZhblY0N1cxdFMyZXE2cmFjOUQzT1Z6OEwxbjZlZnVIQXhBVUNGc0FzQW5ETU9SeU9lVnl4VWp0dk54WU1GOFZZWjlseTVhM2VyeSt2dUdnengzSTcvZkxOTTFEWG91NExYdHNBUVFud2hZQUVOU0dEQjZrM1ZWVnV1YnF5d1BIdnY1bW5aNTU1aTlxYUdoUVVsSVAzWGJyelVwT1RnbzhQMmZPTzlwZFZkWGl2ZmJkSGN6bGF2bkgzNitmZVBpd3MvejZpWWVPNUZNQTBFVUlXd0JBVUx2d3d2T2JQUzVjdFViUFB2czNaV1ZscXJpNFJQWDFEWnIxeUpOS1QwL1ZwRWtYS0s5dm54YXYyYWVtcG1tMU5UWTJWcEwwcThlZWt0dnRPZUxackx4MkxZQ1dDRnNBUUVnd1RWUHZ2amRQYytkK3FKenNMUDNzbHV0MTYyMzN5RFJOcGFZbWErUEc3L1Q0NDcvVDhPRkROSEhDZWEzZXRHSDM3cVpWM01TRUJFblN6cDNsYkMwQWJJU3dCUUFFdmJLeWNyMzQwcXRhdDY1SStmbDlkZU1OMXdaV1hhT2pvL1NMTzZmclAvOWRyTGZmbXFzVksxWnA5ZXExR24vS1NUcm5uTE1VRXhQZDdIMGtLU1UxV2RMM1d3cysrdmkvZXUyMU45V3ZYNzV1dk9FNlJVZEh0VHJISjR1VzZKVlgzcERmNzlma2l5ZDI1cWNNNEFnUXRnQ0FvTlhRMEtBRkgvMVg3NzgvWHcwTkRSbzllb1N1dk9MU0ZudGtEY1BRS1Q4NFVjT0hEZEdycjgzUjh1V0Ztdi92aFZxeTlITk5uSENleG8wYkkwa3EzdnROY2hrSDNCTDMxUEVuYStmT2NpMWMrSW1lZXVyL2ROUE4wNVFRSHg5NDN1ZnphYzZjZDdUZ28vL0k1WExxMm11dTBNZ0RidDRCd0hxRUxRQWdLQng0R2E3S3lsMzYxV08vVlZWVmxWd3VsNlpNdVVnL09IbmNJZDhqTVRGQjA2NjdTc09IRGRITHI3eXVtcHBhUlVSK2Y4T0hvcUtOa3FUZXZYdTJlTzNraXlmSTI5aW9SWXVYYXViTVgrblNTeWRweFBDaFdyOStnMTUrK1hWdDI3NURTVWs5TkhYcVplcFhrTmNCbnpHQWprYllBZ0FzWjVxbW5uKys2Y1lJalkxZTdkaFJxb3lNZEIxelRJSEt5eXAweFJXWEtLTWQxL2tkTVdLbyt2WEwxNXExWDJuMHFPR1NwRjI3ZHF1a1pLdWNUcWZ5V3Jscm5NUGgwT1dYWDZKZXZYTDE2bXR6Tkh2MkMzby9aNzYyYk5rbVNSbzc5bmhOdm5pQ29xT2pXN3dXUUhBZ2JBRUFsdG9YdFo4dCswTHg4WEdxclhYcm1UOCtwNXR2bXFiTEw1c3NsOHNsd3pEYS9iNEpDZkVhZThMb3dPUEZpNWRLa3ZyM3kyKzI3M1ovZnI5ZjNib2xLajA5WFZ1M2JndEViVkpTRCtYbjlRbVptMWtBNGNvd1ErMytpd0NBRG1mVkRScE0wOVRmL3ZheWxpejlYSEZ4Y2ZyNTdUL1ZraVhMTk8vREJZcUtpdExKSjQvVjhHRkRsSkthclBpNHVEWUZydC92bDkvdmw4L25rOWZyazgvbmt5VGQvOENqY3J2ZG1qYnRLbzBZUGpSd2ZrMU5yZGF2TDlMcU5WOXB6Wm92QTVjRXk4ck0wTWhSdzdSeTVXcVZsR3lWMUxTcW01T1RyWDc5OHRRek4wZloyVmxLUzB0UlJFUkVKL3pYYWJ2ODNCeExQejVnRmVPQS8xTmd4UllBWUptYW1scDlzWHlsWEM2bmJyaitHbVZrcEduQ2hITVZFeE90ZDk3OVFQUG5mNno1OHo4T25POXdPR1FZeG42QjI3UTI0L2ViTWsyejFkdmx1bHhPalJneFRHNjNXK25wcVJvMmRMQVdMVjZxZGV1S1ZGeThSYVdsT3dPdmM3bGNHalpzaUU0Y04wWURCL2FYWVJnNjU0ZG5xcWhvb3o3L1lvVUtDOWVvdUxoRXhjVWx6VDVHZkh5Y2ZuTHovNnBYcjl6TytROEZvRTBJV3dDQVpSSVM0alZ1N0JqMTdKV3IvUHltZmErR1llanNzMC9YQ1NlTTFoZkxWMnJ6ZDhYYXZidEtIazlkMHlxc3p4ZFlsZDEzaTl4QTFKcVNLVk9HOW9hdjBYVG5zbkhqeG1qRmlrSmRmTkVFT1J3T05UWTBCbTdER3g4ZnB3RUQrbXZRb0FFNjdyaGpGZHZLN1lqejgvc3FQNyt2THIxa2tyWnMyYVoxNjR0VVZMUkpXN1pzVlVWRnBkTFQwNGhhSUFpd0ZRRUFZTmxXQkVscWJHenNrbi9LMzdadHU3S3lNaVUxWGI1citmSkM5ZTdkVTJscHFVZjF2bzJOWGpWNkcxc040cTdDVmdTRXF3TzNJaEMyQUFCTHd4WkhqN0JGdURvd2JCMVdEUUlBQUFCMEpNSVdBQUFBdGtEWUFnQUF3QllJV3dBQUFOZ0NZUXNBQUFCYklHd0JBQUJnQzRRdEFBQUFiSUd3QlFBQWdDMFF0Z0FBQUxBRndoWUFBQUMyUU5nQ0FBREFGZ2hiQUFBQTJBSmhDd0NRd3pDc0hnRkhpTjg3NEh1RUxRQkFMcGZMNmhGd2hDTDR2UU1DQ0ZzQWdPSmpZcXdlQVVjb2p0ODdJSUN3QlFDb2UwSzhYRTZuMVdPZ25Wd3VwN29uSmxnOUJoQTBDRnNxN21VVEFBQUJvMGxFUVZRQWdCd09oOUtTa3F3ZUErMlUzaU9KUGJiQWZnelRORTJyaHdBQUJBZDNYYjEyVmxiSzYvTlpQUW9Pd2VWMEtqMHBTVEhSVVZhUEFsaktNSnIvelk2d0JRQTA0L2Y3dGJ1NlJyVWVqeHE5WHZuNVl5SW9PQXhERVM2WDRtSmkxRDBoWGc0SC8rZ0tFTFlBQUFDd2hRUERsci91QVFBQXdCWUlXd0FBQU5nQ1lRc0FBQUJiSUd3QkFBQmdDNFF0QUFBQWJJR3dCUUFBZ0MwUXRnQUFBTEFGd2hZQUFBQzJRTmdDQUFEQUZnaGJBQUFBMkFKaEN3QUFBRnNnYkFFQUFHQUxoQzBBQUFCc2diQUZBQUNBTFJDMkFBQUFzQVhDRmdBQUFMWkEyQUlBQU1BV0NGc0FBQURZQW1FTEFBQUFXeUJzQVFBQVlBdUVMUUFBQUd5QnNBVUFBSUF0RUxZQUFBQ3dCY0lXQUFBQXRrRFlBZ0FBd0JZSVd3QUFBTmdDWVFzQUFBQmJJR3dCQUFCZ0M0UXRBQUFBYklHd0JRQUFnQzBRdGdBQUFMQUZ3aFlBQUFDMlFOZ0NBQURBRmdoYkFBQUEyQUpoQ3dBQUFGc2diQUVBQUdBTGhDMEFBQUJzZ2JBRkFBQ0FMUkMyQUFBQXNBWENGZ0FBQUxaQTJBSUFBTUFXQ0ZzQUFBRFlBbUVMQUFBQVd5QnNBUUFBQUFBQUFBQUFBQUJBQi9wL3pLSmVhSmlmR2Y0QUFBQUFTVVZPUks1Q1lJST0iLAogICAiVHlwZSIgOiAibWluZCIsCiAgICJWZXJzaW9uIiA6ICI2Igp9Cg=="/>
    </extobj>
    <extobj name="C9F754DE-2CAD-44b6-B708-469DEB6407EB-3">
      <extobjdata type="C9F754DE-2CAD-44b6-B708-469DEB6407EB" data="ewogICAiRmlsZUlkIiA6ICIxNjE1MzIwODQxMjMiLAogICAiR3JvdXBJZCIgOiAiMTM1NTgxMjE5IiwKICAgIkltYWdlIiA6ICJpVkJPUncwS0dnb0FBQUFOU1VoRVVnQUFBcllBQUFHNENBWUFBQUN3NGFRQkFBQUFDWEJJV1hNQUFBc1RBQUFMRXdFQW1wd1lBQUFnQUVsRVFWUjRuT3pkZDNoVFZRTUc4RGVyYmJyM1lwUzlaRy9aRzJVcUlFNVVGRVVSVkVRRkJjU0JFLzBFRlVWbHlBWUJtU0pXOWk1UTlsNXRLYVY3TjBrejcvZEgyOUEwU1p1V3RtblQ5L2M4UEdudVBmZmNreTdlbnB3aEVnUkJBQkVSRVJGUk5TTVNpVVNGbjR2dDFSQWlJaUlpb3ZMRVlFdEVSRVJFRG9IQmxvaUlpSWdjQW9NdEVSRVJFVGtFQmxzaUlpSWljZ2dNdGtSRVJFVGtFQmhzaVlpSWlNZ2hNTmdTRVJFUmtVTmdzQ1VpSWlJaWg4QmdTMFJFUkVRT2djR1dpSWlJaUJ3Q2d5MFJFUkVST1FRR1d5SWlJaUp5Q0F5MlJFUkVST1FRR0d5SmlJaUl5Q0V3MkJJUkVSR1JRMkN3SlNJaUlpS0h3R0JMUkVSRVJBNkJ3WmFJaUlpSUhBS0RMUkVSRVJFNUJBWmJJaUlpSW5JSURMWkVSRVJFNUJBWWJJbUlpSWpJSVREWUVoRVJFWkZEWUxBbElpSWlJb2ZBWUV0RVJFUkVEb0hCbG9pSWlJZ2NBb010RVJFUkVUa0VCbHNpSWlJaWNnZ010a1JFUkVUa0VCaHNpWWlJaU1naE1OZ1NFUkVSa1VOZ3NDVWlJaUlpaDhCZ1MwUkVSRVFPZ2NHV2lJaUlpQndDZ3kwUkVSRVJPUVFHV3lJaUlpSnlDQXkyUkVSRVJPUVFHR3lKaUlpSXlDRXcyQklSRVJHUlEyQ3dKU0lpSWlLSHdHQkxSRVJFUkE2QndaYUlpSWlJSEFLRExSRVJFUkU1QkFaYklpSWlJbklJRExaRVJFUkU1QkFZYkltSWlJaklJVERZRWhFUkVaRkRZTEFsSWlJaUlvZkFZRXRFUkVSRURvSEJsb2lJaUlnY0FvTXRFUkVSRVRrRUJsc2lJaUlpY2dnTXRrUkVSRVRrRUJoc2lZaUlpTWdoTU5nU0VSRVJrVU5nc0NVaUlxSnFZZStCd3dqZnN4ODZuYzdzM0xVYk43SGpuLy9zMENvZzl1NjlDcXY3d09GaitHM1p5bUxMTEZxOEhPczJib0VnQ0JYV2p1cENhdThHRUJFUkVkbGk2WW8xTUJnRURPelgyK3pjTDc4dng2VXIxeERnNzRjdW5kcGJyZVA0aVVqTSt2U3JCMnJIN2gwYmpCLy91V2tiRmk5ZmpRL2Zld3Q5ZW5ZekhoOHc3SWt5MVZkVWJxNGFmMjdhQnJGSWpBa3ZQbXQyZnUyR3pkaTRaUWVHREI0QWtVaGs4ejBkRllNdEVSRVJWWG0zYmtjaklURVpUNDRlYVRIQXpYei9iYnp5eGpSODlkMFArR1hCUEFRSEJSUmIzN3JsdjhMRnhSa0FFSGN2SG05TS9RQmIxdjloUEYvY3NjSjZkdStDVmVzMzRvdDVDeUFXaTlHcmUxZmp1VkVqaG1ENGtFRlcyN0I5WnpqKzJyYXoySFlPSHRBSE4yN2V3dTU5QnpGcTVGRDQrbmdiejJYbktMRHQ3My94eU1CK21EcjUxV0xycVNrWWJJbUlpS2pLKzIvdkFRREFvUDU5a0phZVlYWmVJcEhncVRHUDRYWjBEQURCckl5Ym15dWNuWnhNbnN0ZFhBQUFybkk1QU1EZHpjMTR2cmhqaFlVRUIrSHROMTdGRi9NVzRJdDU4K0hxK2dFNnRtc0RBUER5OUVTZDJyV3N2aVl2VDArelkzSHhDWGpobFNrV3k0OGQ5NHJGNDd2KzI0dGQvKzAxT1RiL204L1Fza1V6cS9kMlZBeTJSRVJFVktWcHRWcUU3em1BVmc4MVIxamQyaVcremIvM3dHR3pZKzlNZVExREJ2YzNQaDgrWnB4WkdVdjEyaktrb0YvdkhqaHkvQ1FTRXBMUW9GNVlpZVdMRXhRUWdHV0w1bHM4RngwVGkwKysvQTVqSGh1R29ZOE1LTGFld01EaWU2d2RGWU10RVJFUlZXbDdEaHhHVm5ZMmV1ZVBZWjM1L3R1bHJxTlprMFlBZ0VZTjYyUEd0Q2w0dUhOSGlDV21jK2hWcWx6cytDY2NQYnAxUVVod2tGa2RLbFV1VHA4OWI3SCtxWk5maFV3bU0ra1Z6c3pLUXV6ZE9LdHR5c3pLTWpzbWxVcXM5dkllUEJJQkFCallyM2V4UGNFMUdZTXRFUkVSbFJ1bFVvVUxsNjdnd3FVcnVITTNEdmZpRTVHZWtRRzFXZzIxV29OcGI3Mk9Sd2IwdGJrK3ZWNlBOZXMzQVFDY1pESUFRTjllM2FIUmFCRVRHNHZHRFJ0WXZmYjRpVWk0dURpajFVUE5JWkZJb0ZhcklSYUwwYjV0YTZnMUdyUHlhV25wV0xGbUEwSkRndUh0NVdXeHp2WnRXeU10UGNOa3JDdGdPbVNod0YvYmRwWTRodGFTa25xSko3NzVYckhuRnkvOER2WEM2cGI2dm82QXdaYUlpSWdlMk5uekY3RjlaemlPSEQ4Qm5VNFBxVlNLdXJWcm9WWklNRm85MUF3dXpzNXdkblpHNjRkYWxLcmU4RDBIY0M4KzBlejRWOS85Z01pejU3RngxV0xJOGdOdlVZdVhyOEhkdUh2WXRIb0ozTnhjc2ZYdmYvSGIwdUtYenNxcis4Y1N5K3plc1FFVEpyMkQ2RHV4SnNjS3pQL21Nd1FGQmlEQTM4OXFIY2twcVVoTVNqWTdibWtvd3NYTDEvRGRENzlnN09nUmVIUmd2MkxiWnFtM3VhWmdzQ1VpSXFJeWk3c1hqeDkvV1lKVFo4N0IxOWNIbzBZT3hjT2RPNkpwNDBad2NySWNPRzJWbzFCZ3lZbzE4UFAxUVdwYXVzbTVudDI3NHVDUjR6aCtJaEk5QzYxRVVDQXRMUjNSTVhmUXBWTjd1TG01QWdER2pocUJzYU5HUUJBRUtKUktzMnRTVTlQeDhxU3BtRFY5S2pxMmIyTjIzc1haQlZLcHhQaDgzTk5qa0pXVGcrTW5JaEZ4OHJUeCtPM29HR1JtWlNFekt3dlhiOTRxOFhVZU9YNEMzYnQyTmo2M05NeGcyODV3QUVEL1BqMDVES0VZRExaRVJHVENZREFnSXpzSE9Tb1ZkRG9kREZ6MHZVb1FpMFNRU3FWd2w4dmg3ZUVPc2RqK2V5eWRPSFVHYzcvNUhscXREdVBIUFkwblI0K0FWRnArMFdMbG1nM0l5TWpFakdsVHpIcFJ1M1hwQ0dkblordzdlTVJpc0QxNStod0FvSGVQaDgzT3BXZGtXbDFoQUFEbWZ2Mjl4ZU16cGszQmdMNjlqTThMeHZ5bXAyZVlCTnUvZCszRzFoMjdpbmxsNW5idjJBQkJFSEEzenZKbUQvc1BIb0d2anplY1pMSml4KzBXVmhNRE1JTXRFUkVaS1hQVlNFcExnMDZ2dDNkVHFBaURJRUNqMVNKTnEwV1dRb0ZBWDErNDVxL0RhZy9YYjk3R0oxOThpd1lONm1INjFNbW9YU3VrM084UkVoeUVIZzkzUnRmT0hjek9PVHM3bzB2SGRvZzRlUnFxM0Z6ajBsMEZJazVHUWlxVm9GdlhUbGJyLy9LVG1lalVvYTFOYlNuTmhndXZ2alFPNDhjOVpYSnM1ZHFOMkxSbEJ6YXYrd1BXOWxISVZhc3gvclhpSjhhVmRMNnc0alorY0ZRTXRrUkVCQ0F2MU41TE5oL3ZSMVdQVHEvSHZlUmsxQW9JZ053TzRUWXRQUU56NW42RHdNQUFmUFhKVE9OYi9lVnRVUDgreGw1UlN3cUdJMFNjUEcyeTY1ZE9wOGVwTStmUW9XMGJpNU82Q253dzUvTnliVzhCWnljbms5VVJBRUF3R09Ea0pJT0h1L1gyeUYxY3pNTG9tWE1YTVgzMloramNzUjNtZmpTalF0cnJTQmhzaVlnSUJvTUJTV2xwOW00R2xWSmlXaHJxQmdkVityQ0UrUXQvUTI1dUxyNzlZazZGaFZvQWNIV1Z3OVZWamh5Rnd1TDV6aDNhUVNxVjRPRGhZeWJCOXNLbHkxQXFWZWpkMDN3WVFtR2ZmM3gvTTRXU0RCNzVWTW1GOHYyN2U3L1pzZXMzYjBNcWtWbzhCd0Jpc1JnRCsvVXlPUmFma0lqUDU4MkhuNjhQM3BrOEVYb2Iza2tSaVVSVllwaUt2VERZRWhFUk1ySnpPUHlnR3RMcDljakl6b0d2bC9rT1ZoVWxMajRCeHlKT1llTEx6Nk5XYVBrUFB5Z05OemRYdEhxb0JVNUdub1ZHb3pWT1ZqdDg3QVNrVXFuSmhDeExabjc4WllXMGE5NzhoYVUrSjVQSlRJSnRja29xM3B2NUNmUjZQVEl5TWpIMmVkdTJ6QTBLRE1EcXBUK1hyc0VPaE1HV2lJaVFvMUxadXdsVVJncVZxbEtEN1pidC84RFoyUW1QRExSOUxkcUsxS1ZUZTV3NWR3R1JaOC9oNGM0ZElRZ0NEaCtOUUtmMmJVdnNUYTZvSHR0ZFc5YWFUS0k3ZmZZODNwLzFHVHc4M05HMGNTTjg5ZW5NWXErL2VTc0tzejc5Q3RuWk9maDY3bXo0RkZrekZ3QmVlQ1Z2SXR1NFowekgva29sRXJPeU5RbURMUkVSUWFmVDJic0pWRWJhU3Z6YUNZS0EzZnNPWW1EZjNzV09YYTFNZlhwMlErM1FFTFJyMHhJQWNPSFNGYVNtcFpjNERLRWlaT2NvOE9Ndmk5R3Zkdy9qaERlbFNvVWZGeTFGazBZTjhPeFRvekZuN2p3c1g3MGVMeno3cE1VNmR1M2VoNThXTFlFZ0FIUG5mSUNXTFpwWnZaK2JteXRxaFFSWHlHdXByaGhzaVlpSVMzcFZZNVg1dFV0SVRFSjJkZzVhdHlyZEpnc1Z5ZC9QRi81K3ZzYm5lL1lmZ2t3bVE3Y3UxbGRES0ZCZVF4RVV5cngzUENaTW1ncUZVb2tSUXdjREFMS3lzekZuN2p6RUp5VGloM2x6MGFSeFF6d3lvQzlXcnQySWpJd3N2RGJoZVRnNzM1Lzh0M2YvWVh3Ny8yZjRlSHRoN3B3WmFOcTRVYm0wcnlaaHNDVWlJaUtiWEw5NUd3RFFxRUY5dTdVaDltNmNUVXRlalJqN3ZObXh0WDhzQWdCa1ptWUJ5RnVYdGsycmgyeTY3OU12dm9hY0hBV1NVMUlCQUo0ZTduQjJkb1phbzhHaEk4Y0I1QzFQTnYyZHlRZ09Dc1MrZzBld2FQRnlaT2ZrWVBhTXFXalN1Q0VBNE8zSkU2RlNxN0g5bjNBY1B4bUpKMGVQUlA4K1BlSGg0WTZlM2J0Z1FHUXZ2UHpDTXdqdzl5dHh2ZHFjSEVXeFpXcmlPcllpUWVDZjZVUkVOZDNOMkx2MmJnSTlnRVoxYWxmS2ZaYXRXb2VOZjIzSDlvMHJLM1htZlk1Q2djZWVmQkh2VEhrTlBidDNSZmllL1dXcTU1ZmYveWkzTnIzMzloc1lQS0FQQU9DenI3OUhXSjFhR1BmMEV6aDBOQUpMVjZ6QjNiaDQxSzlYRis5UGZRT05Hell3dTM3cmpsMVl0bklkY2hRS1NDUVNkTzNVQWJOblREVVptMXVhdFhNdHFRbnIySXBFcHFzQ005Z1NFUkdEYlRWWFdjSDJ4MFZMY09UWUNheGIvbXVsM0srQVZxdkZuNXUyb1d2bkRtallvRjZaNjdGbHVTeGJpY1ZpRkdRcVFSQ01IeWNrSm1QZS9JVVlQS0FQQnZUdFZld2ZBQXFGRXJ2KzI0dmpKMDlqOHNTWEVGYTNjcjZPam9UQmxvaUl6RERZVm0rVkZXem56VitJaTVldllmbHZQMVRLL1loS1VqVFkxdHdWZkltSWlLaFVWS3Bjc3gyMWlLb1NCbHNpSWlLeWlVZ2tnc0Znc0hjemlLeGlzQ1VpSWlLYnlPVnlLSlJLZXplRHlDb0dXeUlpSXJLSm02c2NDZ1dETFZWZERMWkVSRVJrRXpjM1Z5aFZLdTVVUjFVV2d5MFJFUkhaSkRBd0FBQ1FsSnhxNTVZUVdjWmdTMFJFUkRZSkNRb0VBQ1FrSnRxNUpVU1dNZGdTRVJHUlRVS0Nnd0FBOFFsSmRtNEprV1VNdGtSRVJHUVRmejlmU0tVU3hMUEhscW9vQmxzaUlpS3lpVmdzUmxCQUFCTFlZMHRWRklNdEVSRVIyU3drT0FnSmlReTJWRFV4MkJJUkVaSE5nb01ERWM5Z1MxVVVneTBSRVJIWkxNRGZINW1aV2RCb3RQWnVDcEVaQmxzaUlpS3lXV0NBSHdBZ09aVnIyVkxWdzJCTFJFUjJwMVNwb05Gb0t2MitnaURnNzUzaFNFeE10cW44MlhNWEVCNitGd2FEb1lKYlZuVUYrT2NIMitRVU83ZUV5SnpVM2cwZ0lxS2FMU3NyR3d0K1dBUWZIeTlNZW4wQ3hHTFRQcGV2djVrUHBWSlY2bm8vK2ZpREVzdGN2M0VMMjdmL2c0TUhqK0xkYVpNUkVPQnZ0V3hVVkF5V0xGa0pyVllMSjJjbjlPbmRvOVJ0Y2dRRm42UGtGUGJZVXRYRFlFdEVSSGFWbEpTTWhJUkV4TVhkdzZyVmYrTDVjVThWT1o4Q2hVSlJJZmR1MnFRUkJnN3NpLy8rMjRjRlB5ekMrKys5QlU5UEQ3TnlkKzdFNG9jZkYwR3IxYUpYcjI0MU50UUNlV3ZaQXR4V2w2b21CbHNpSXJLclJvMGFZT3pZeDdGMjdVWWNQUnFCd0FCL1BQTElBTE55aTM3NTNxYjZwcjA3cTFSQitQSEhoaUU2K2c1U1U5T1FtWmxsTWRpbXBXZEFxOVdoVDUrZWVITHM0emJYN1lpY25aemc1dWFLek14TWV6ZUZ5QXlETFJFUjJWM3ZYdDBSZStjdURoODVqcTNiZGlJME5CaXRXN2NzOS91ODl2clVZczkvL3NXM3haN2Z2LzhROXU4L1pIYThaODl1ZVBhWkp4Nm9iZFdKUVcrQWs1T1R2WnRCWkliQmxvaUlxb1Fubnh5Tm1KaFlDQkFRRmxhM1F1NFJGQlJZWXBtTWpBeW8xUnA0dUx2RDFjM1ZwbnE5TFBUeU9pcEJFS0RWYWVIaTRtenZwaENaWWJBbElxSXFRU2FUNHZYWFg0WmNMb2RjN2xJaDl5aHBRcGtnQ1BqZ3cwK2dWbXN3ZnZ5emFOR2lXWVcwb3pxN2RUc2FPcDBlalJzMXNIZFRpTXd3MkJJUlVaWGg2K3RqOVZ4Snd3akt3KzNiMGNqSXlJU2JteHVhTm0xYzRmZXJiZ1JCd01ZdE8rQXFsNk45bTFiMmJnNlJHUVpiSWlLcUZtd1pSZ0RrcmE5cWJaMVpnOEdBU1c5TUs3RU9oVUtCTnlhL2EzUGJiSjNZVmxIT25ydUVsZXMyQUJBcTdCNWFyUTRabVptNEY1K0lGNTU5RWpLWnJNTHVSVlJXRExaRVJGV1V3V0NBVXFXQ1VxbUNVcW1FVXBWcjhxaFdhNkEzR0tEVDZXRFFHNkRUNjZEWDY2SFQ2YUUzNktIWDZhSFg2NkUzbnJ2L3FOZVpQbjkxNG5pN3ZNWlBQLzBhK2lJaHRPaHdnVzRQZDBLdVdtUHo1S3hObTdZaVYyMTlzd2RyQWRsZ01CZzNIZkQzOTRORUlySHBmbFhCZndjTzR0eUZTNVZ5TDI5UFR3d2UwS2RTN2tWVVdpSkJFQ3J1enpzaW9ocE1FQVRrS0pSSVQ4OUFla1lHMGpNeWtaR1JDWVV4cUJhRVZ0WDlqMVgzUTZ4YXJhNjB0dHFyeDNIU0c5UE1lbGZ0MVpZVEowOWo2ZEtWOFBQenhXZWZ6alRiS0tJcWExU25kb1hmUTZsVTRkcU5tL2ptKzRWd2QzZkRiejkrQzVGSVZPSDNKU3FPcU1nM0lYdHNpWWhLb1NDc1p1UUgxYlQwalB6Z212OXgvdkdDWXpxZHp0NU5ydEorWHZpZDhlUEpVOTR6K1h6bDVDZ3c3OXNmSHFqK0Y1NS9HZzBhMUN1eG5NRmd3RC8vL0FjQUdOQy9UN1VLdFpYRjFWV09kbTFhNGQyM0ptSDY3TTl3NDFZVW1uQUNHVlV4RExaRVJJVVlEQWFrcEtZaFBpRVI4WWxKaUU5SVJFSkMzbU55U21xbGhsV0pSQUpYVnpsYzVYS3pSN2xjRGhkbkowaWtVa2drWWtnbGVZOFNpUVJTaVJUaS9JL3pua3Z5UHpZdEp5NTByaW95R0F4SVRFeDZvRHJVbXZ0REV1WjgvS1hWY25xOUhpbjVXOFR1MlhzQSt3OGNMdlc5NnRXcmkvRXZQbHY2UmxZenJWczJoMVFxd2VrejV4bHNxY3Boc0NXaUdpYzdSNUVYV1BPRGErSHdtcGljREoxT1gyNzM4dkJ3aDQrM0YzeTh2ZUhqN1FWdmJ5OTR1THRCTHBmRHpkVVZjcmxMa1VjNVhPVXVjSFYxaFV3bXJiUzNlbS9HM3EyVSs1U0dwNmVIMVdFSmdpRGc5VW52UUNhVDRzY2Y1dGxVbjYwaHVTRGdsbFpOV2N0V0pwUEJ5Y2tKQ3FYUzNrMGhNc05nUzBRT1NhL1g0MTU4SXFKajdpQXE1ZzZpWTJKeEx6L0E1cFJpdTlXaVJDSVJQRDNjNGVQamt4ZFlmZTZIVnVOai9qRnZMMDlJcGZ3MVd4SFUrWlBEWkRMYmQ3K3lGcEpYckZpTG84ZE9JQ0RBSDNNK21zNnZtUTFFSWxHbGpnRW5zaFYvZW9tb1doTUVBY2twcWNid0doV2RGMlR2eE1aQnE5V1d1ajZSU0lUQUFIK0VCQWNoT0NnUUljRkJDQWtLUkhCd0lJSUNBK0R0NVZsbDM3cXZTVEl6c3dEa2pmdDhFQ2RQbnNiUll5Y0FBR1BIUHM1UWF3TzFXZzJGUWdsdmJ5OTdONFhJREgrQ2lhamF5TXpNdWg5Z1krNGdLdm9Pb3UvRVFxbFVsYW9lTDA4UEJBY0ZJU1E0TDdDRzVvZlk0S0FnQkFiNFF5cGxjSzBLYk5tUUlTVWx0Y1J5SDgvNUFNSEI1a3Q4UlVYRllOWHE5UUNBTGwwNm9sWExGbVZyYUEyVGxMOGtXbkNnYmVzS0UxVW1CbHNpcXBLMFdpMXUzb3JDNVdzM2NPWHFkVnkrZXQzNEg2b3RSQ0lSUWtPQ1VUK3NEdXFGMVVYOXNEcW9YVHNVSWNGQmNKVS9XQzhmVlk3aU5tUklUOCtBSm45aW1MdTdHOXpjM0t5V3RmU0hTbng4QW41YStKdHhTRU5FeENsRVJKd3FVenZ0dlRsRFpVdElUQVlBQkFYNjI3a2xST1lZYkluSTdnUkJRRkp5Q3E0VWhOaHJOM0RqNW0yYlZ4OEk4UGREdmJBNnFCOVdOKyt4WGwzVXJWMEx6czdPRmR4eXFrZ2Z6NWxoY2ZLY1FxSEF6Rm1md2RuWkdWcXRGdTd1N3BnMTgxMmJoeEZFUjkvQlR3dC9nMEtoaEtlbkI3cDM2NExUWjg1YkxGc3c0U3d3TUlCcnR1WkxUTW9QdGpidUJFZFVtUmhzaWFqU3FkVnFYTDk1RzVldlhqY0cyYlMwOUJLdmMzTnpSY1A2OVZDL1hsNkFiUkJXRjJGaGRlQmVURzhkVlUvSnlTbFlzM1lqM25yek5iTnphOVp1Ukc2dUdvTUc5WU5HbzhYKy9ZZnc5OS8vWXVUSW9TWFdlK0hDSlN4ZXNnSnF0UWJlM2w1NDY4M1hFQklTYlBYYWdtRU9NMlpNWlU5L3ZvU2tKRWlsRXZqNSt0aTdLVVJtR0d5SnFNSnB0VnBjdW5JTnA4OWV3T216NTNIOTVtMnozYWFLRW9sRWFGQS9ETTJiTmtienBrM1FvbGxqMUs0VnlsNHpCeVVJQWdvMndqeDA2Q2cyYnRvS3RWb0RyVllIbWV6K2YxVi8vYlVka1pGbjRlUGpqU0dQRG9SZXI4ZUppRlBZOWU4ZXVMcTVZYUNWclY0TkJnTzJidDJKOFAvMlFoQUVoSWFHWU1ya1YrSGo0MTBaTDgraHhDY2tJVERBbnorTFZDVXgyQkpSdVJNRUFiZWpZeEI1NWp4T243MkFDeGN2bXl5VWI0bXZqemVhTjIyQzVzMGFvMFd6Sm1qY3FBSGtMaTZWMUdLeXQ5VFVOT2oxZWVzSHIxNnpBVktwQk1PSFAyb2NINnRRS0xCcTlRYWNPWE1PenM1T2VHM2lTM0RKLy82WU1PRjVMUHg1TVRadDJvclUxRFE4Tm5LSThWeUIzYnYzNDkvd1BRQ0FqaDNiWWR4elQ4SFoyZmFsd3VpK2UvY1NVQ3MweE43TklMS0l3WmFJeWtWU2NncE9uODBMc3BGbnp4dVhZN0pFSnBPaFNhTUdhTmEwTVZvMGJZem16Wm9nd04rUFBVQTEyTC8vN2pGK1hLdFdLRjRhL3l4cTFRcUZWcXZGb2NQSDhNL08vNUNka3dNUEQzZE1lbjBDd3NMcUdNdTNhTkVNTDQxL0RrdVdyc1QrL1ljUWVlb01oZ3daaEM1ZE94cUhEL1R1M1IzSGo1L0VnQUY5MEsxYmwwcC9mWTVDRUFURTNZdkhRODJiMkxzcFJCYUpoSUwzZm9pSVNpRTNWNDNUWjgvajFKbHpPSDMyUE83R3hWc3RLeEtKMExoaGZiUnYyeG9kMnJWR2krWk40ZXpFM3JLcXhONDdqNTA5ZXdHTGZsMkt2bjE3WXZTb0VVaE1UTUt4NHlkeDdOZ0pLQlI1TzF5MWJ2MFFubjFtTEx5OFBDM1dFUlVWZ3orV3J6Rk8rQktMeFdqY3FBR2VlZVlKQkFVRndtQXdRQ3dXRzh2YnNweFlhZFN0V3djZmZ2Qk91ZFpwcTBaMWFsZktmVEl5TWpIbXVRbVk5T3A0akJveHBGTHVTVlFjVVpFZUVmYllFcEhOc25NVU9INGlFb2VQUnVEVTZiUEZEaThJQ1E1Qys3YXQwS0ZkRzdSdC9SQThQV3JHZHFOVU5tM2J0c0tNNlZOUnIxNWRBRUJPamdKNzl4NkV3V0JBbzBZTk1IVElJRFJ2M3JUWU91clhEOE9zbWU5aTk1NERPSFRvS05MUzB1SHE1b3JBd0FBQU1BbTFRUG5QNnZmejh5M1grcXFpdUh0NWY4RFdDZ20yYzB1SUxHT1BMUkVWS3kwdEhVY2lUdUx3MFFpY1BYL0pPQTZ5S0E4UGQ3UnYwd29kMnJWR3V6YXRFQkljVk1rdHBRZGg3eDViU3k1Y3ZBd2ZiMi9VcmgxYTZtc0ZRY0NWSzlmUXNHSDlHckhzVzJYMTJJYnYyWTl2dmwrSVpZc1dvRTRadmk1RTVZMDl0a1JVb3ZpRVJCdytkZ0tIajBiZzh0WHJzUGIzYjR0bVRkQ3RTeWQwYU44YWpSclU1eGhaS2xjUHNoT1lTQ1JDaXhiTnlyRTFCQUFKK2NNOFFpenM1RVpVRlREWUVoRUFJUGJ1UGV3N2VBUkhqcDNBcmFob2kyVWtFZ25hdFc2Sjd0MDZvM3VYVHZEbE9wWkVOVXAyamdLdXJuS2JOOE1ncW16OHppU3F3Ykp6Rk5oLzhBakM5K3pIbFdzM0xKWnhkblpHNTQ3dDBPUGh6dWpTcVQwM1F5Q3F3WlJLSlR6YzNlM2REQ0tyR0d5SmFoaTlYbzlUcDg4aGZNOStIRGwrMHVLMnRSNGU3dWpXcFNPNlA5d0ZIZHExNWdvR1JBUUFVQ2hWY0hOMXRYY3ppS3hpc0NXcUlhS2k3eUI4ejM3czNuY1E2Um1aWnVkZDVYTDA2ZFVOZlh2MVFPdVd6U0dSU096UVNpS3F5bVJTYVltN0JoTFpFNE10a1FQTHpNekNuZ09IRWI1blAyN2Vpakk3THhLSjBLRnRhd3pxM3dmZEgrNVVJMmFQRTFIWnllVnk1S3B6N2QwTUlxc1liSWtjMFBXYnQ3RjUyOS9ZZC9BSWREcno1Ym5xMUE3RjRQNTkwYjl2VHdUNCs5bWhoVVJVSGNubExsQ3BHR3lwNm1Ld0pYSVFlcjBlaDQrZHdGL2JkdUxTNWF0bTU5M2QzTkMzZDNjTTZ0OEh6Wm8wNHRKY1JGUnF0VU5Ea0ptVmpjek1MS3M3d0JIWkU0TXRVVFdYbloyRHYvL2RqYTA3ZGlFNUpkWHNmTWQyYmZEbzRQNTR1SE5IT0RuSjdOQkNJbklVelpvMkFnQmN2WEVUWFRxMnQzTnJpTXd4MkJKVlV6RjM3bUx6OXAzNGI4OEJzNjF0WFZ5Y01haC9IencrL0ZIVXFWM0xUaTBrSWtkVFB5d01UazR5WExoMGhjR1dxaVFHVzZKcVJCQUVSSjQ1aHcyYnR5UHl6SG16ODhGQmdYaHMrS040WkdCZnJqZExST1ZPS3BXZ2Q0K0hzWFBYSGp6MzVCaTR1SERDS1ZVdERMWkUxWUFnQ0RnUmVRYXIxbTYwdUpGQ3V6WXQ4Zmp3SWVqYXVRUEVZckVkV2toRU5jWFRUNHpDN24ySDhFLzRIancrWW9oZDJwQ1duZ0dkVG9mQUFIOEFnRnFqd1k2ZDRXamNxQUZhMjdnVnMwYWp0VGc4YSsrQnd3amZjd0JmZlRyVDVtdGk3OTVEbmRxaHBYd1Z0amx3K0JpdTNiaUpWOGVQczFwbTBlTGw4UGIyd3BPalI5YjQrUk1NdGtSVm1DQUlPSDR5RWl2WGJzVDFHN2RNemprNXlUQ2diMjg4UHZ4UjFLOVgxMDR0SktLYXBtNmRXdWpWdlN1V3JWcUhWZzgxUjZPRzlTdTlEVDh1V29LVGtXZXdhdkZDZUh0N0FRRFdiTmlNc0RxMThiK3ZQaW54ZXIxZWovZG5mUW9YRnhlOC8vWWtrKzNCNCtNVGNlcjBXWlB5Z2lCZzlmcE4yUFhmWG56LzlXY21xOG44dVdrYkZpOWZqUS9mZXd0OWVuWXpIaDh3N0FtYlg4L3VIUnVzbnN2TlZlUFBUZHNnRm9reDRjVm56YzZ2M2JBWkc3ZnN3SkRCQTJwOHFBVVliSW1xSkVFUWNEVGlKRmF1M1dpMi9xeXJxeHlQanhpQ1VTT0d3c3ZUdzA0dEpFY2pGb2xnRUFSN040UEtRR3lITUROMXlrUzgvZDVzekpqek9SYk1tNHRhSWNHVmR1K0RSNDdqMEpIakdERjBzREhVT2pzNVlleW9FZmg5MlNvY1BocUJIdDI2RkZ1SFJDTEIwMDg4anEvLzl4TmVtVHdOSDd6N0pqcTJiMnV4ckZLbHdqZmZMOFRob3hFWVBYSW9mSDI4VGM3MzdONEZxOVp2eEJmekZrQXNGcU5YOTY3R2M2TkdETUh3SVlPc3RtUDd6bkQ4dFcxbnNXMGRQS0FQYnR5OGhkMzdEbUpVa2Z0bjV5aXc3ZTkvOGNqQWZwZzYrZFZpNjZrcFJJTEEzMlJFVllVZ0NEaDhOQUtyMW0zQ3JhaG9rM051YnE0WVBYSW9IaDh4RkI3dUhEOUw1ZXRPUWlJMFdxMjltMEZsNEN5VG9VNXdVS1hmTnlrNUJWT21mUWlkVG9lWFgzZ0dqd3pzVitGRG9aS1NVekJ4eXJ0d2RYWEY3d3UvZzZ0Y2JqeW4wV2p4OHFTcFVPWG00dmVmdm9OUGZ1Z3RUbkpLS3ViTS9RWlJNYkZZdG1nQmdvTUNzSHJkSml4YnRRNjdkMnlBSUFoNDQ1MFBjRGZ1SHFaTmVRMjlDL1hJRnJiM3dHRjhNVzhCcEZJSjVzNzVBQjNidGNHQVlVOWcvSE5QNGRtblJsdTlmK0Y3RllpTFQ4QUxyMHdweFdmRnN2bmZmSWFXTFpvOWNEMVZuYWhJTnpWN2JJbXFBRUVRY094RUpKYXVXSXZvbURzbTU5emQzREQ2c1dGNGZNU2puQkJHRmNaZExrY2FnMjIxNUZZbzNGV213QUIvL1BEdDUxajQ2MUw4NzhkZnNYM25meGozOUJpMGJkUFNKSENXRjdWYWpUbHo1MEdoVk9HemoyYVkzY1BKU1liMzNwNkVhUjk4akk4Kyt4cmZmakdueE4wVUEvejk4UDNYbitMS3RSc0lEZ293T3k4U2lmRFdwQW53Y1BkQWFJajFQeDc2OWU2Qkk4ZFBJaUVoQ1EzcWhaWHRCZVlMQ2dqQXNrWHpMWjZMam9uRkoxOStoekdQRGNQUVJ3WVVXMDlnb1BucnFRa1liSW5zN05idGFQeXllRG5PbnI5b2N0ekR3eDFqSGh1T3g0Yy9DbGRYKy96SFJUV0h0NGM3c2hRSzZQVG1POVZSMVNXVlN1QnR4eUZKUVlFQitIVDJkQnlOT0lXZmYxdUtqK1orQTRsRWdoYk5tcUJqdXpZSXExc2JucDRlOFBSd2g2ZUhCenc5UFNDVmxqNTY2SFI2ZlBybC8zRGoxbTI4TnVFRnF6MlJyVnUyd0NzdlBvZmZscTNFakk4K3g5eVBac0ROemRXa3pLQVJUOEpnTUpSNHorTEd5SXJGWW9SdlcyOXliT3JrVnlHVHllRHM1R1E4bHBtVmhkaTdjVmJyeWN6S01qc21sVXFzTHRONDhFZ0VBRnhNVGU4QUFDQUFTVVJCVkdCZ3Y5NWN5dEVLRGtVZ3NwUFV0SFFzVzdrTy8rN2VoOEkvaHA0ZUhuaGkxSENNSFBaSWhmUjZFRm1qekZYalhuS3l2WnRCcFZBcklBRHlLckxrbHNGZ3dKbHpGM0hnOERGY3VIVEZhcUI3OSsxSmVHUkFYNXZyMVdpMCtPeXIvK0hZaVZNWS91Z2d2UFhHS3lWZTg4dmk1ZGkwWlFkcWhZWmc5dlNwSmhQY1l1L2VBMkFlZmY0SjM0c05tN2VqZHExUXhONk53NnpwVTFFN05BVE96azVtWlFGUmlhc2dQTWprc2RKY2E4bmloZCtoWGxqTm1GUmNkQ2dDZ3kxUkpWT3IxZGl3ZVR2V2JkeUMzRnkxOGJoVUtzV1l4NGJobWJHajJFTkxkcVBNVlNNcExZMDl0MVdjVkNKQmtLOXZsUW0xbG1UbktCQ2ZrSWlFeENSa1ptWWhWNjJHUnExQjM5NDlpbjFidjdDMHRIUjgvTVczdUh6MU9nYjA3WVhwNzB5MmVlYi9palVic0dMTm41QklKQmo5MkZBOE0zYVV4ZUZjNlJtWitPWDNQN0R2NEJHOCtmb0VaR1ZsWTltcWRmRDM4NFZHbzhXd1J3ZmlzV0dQbUt5Y1VHRENwSGNRZlNmVytMeHdRTDE0K1NxQ0FnTk1WbEFvS2prbEZZbEp5V1k5MEpiK0tMaDQrUnErKytFWGpCMDlBbzhPN0Zmc2F3OEpEaXBUejNoMXhHQkxaQ2VDSUdEM3ZrTllzbncxVWxMVFRNNzE2ZGtORTE1OEZzRkJnWFpxSGRGOUJvTUJHZGs1VUtoVTBPcDBYQzJoaWhDTFJKQkpwWENUeStIdDRWNGoxcXllK2ZHWGlEaDFHaU9IUFlMSkUxOHE5WEpXUnlOTzRkdjVQeU03SndlejNuL2JaUEtYUXFIRTlwM2hXTFBoTDBna0Vud3c3VTEwN3RqT09LRnJ5L28vc08zdmY3RjUyMDVrNXlnd29FOVBqQmsxSFBYcTFqSFdjZURRVVdUbDVPRDRpVWhFbkR4dERMYTNvMk1RbjVCWXFyWjI3OXE1MlBNTGYxdUd6ZHQyNHRjZjU2RmgvWHFscXR1UmNmSVlrUjFjdVhZRFB5NWFZcllXYmZPbWpmSDZLeStpUmJNbWRtb1prVG14V0F4ZkwwLzRlbm5hdXlsVXc3Mzc5aVFjUHhFSk56ZFhEQncrdGxUWER1amJDek9tVGNHeVh4Zmc3UG1MNk4zallRREF0UnMzc1dmZkllemF2UTlLcFFwZE9yYkgxQ2tUNGUvbmEzSzl1NXNibmhrN0NxTWZHNFlkLy95SDladTI0dDg5KzlHMVV3YzhNL1p4TkcvV3hCaVUwOU16RUhIeXRQSGF2M2Z0eHRZZHUwclYzb0pWR083RzNiTjRmdi9CSS9EMThZYVRURmJzdU4zQ2F1STRYUGJZRWxVZ3BVcUZwU3ZXWXV1T1hTYmphQU1EL1BISytPZlFwMmMzTHFoTlJGU0N1M0h4T0JweDB2ajg4TkVJWExsMkE2KzgrQnhnNFZmbzBoVnJNSGhBWDB5ZFBOSGsrS2t6NXpCajlsd0FRSU42WVhoeDNGUG8xcVdqU1puVXRIUmtaR2FhOVlxcU5ScHMzcllUNnpkdVFYYU9BbDk5T3RPNDl1MktOWDlpeFpvTnhoNWJ0VVlEYlpGVlJsYXUzWWhOVzNaZzg3by9ZT25YdnJ1YkcxUzV1UmcreHZvT1k2VlYzTVlQam9JOXRrU1ZKT0xrYWN4ZitCdVNVMUtOeCtRdUxuam15VkVZTlhLb3ljeFpJaUt5cm5hdEVJd2ROY0w0L01xMUcvRHk4c1RZMFNNc2x2OTkyU3FMdjJNN3RtdURsNTUvR2swYk4wS0hkcTB0WHJ0aytSb2NQeEdKdjlZdU5UbnU3T1NFcDhZOGhpR0QrMlBEWDl2UnRuVXJxKzExZG5JeXU3OWdNTURKU1Zic091UnlGeGV6TUhybTNFVk1uLzBaT25kc2g3a2Z6YkI2TGVWaHNDVXFaK2tabVZqNDYxTHNQM1RVNUhpUGh6dGo4bXN2bTczZFJVUkVwUk1WSFlPNlZ0NW0xMmkwRUFUQjRocTJTcFVLZnI2K1NFbE53Nys3OTF1OC9zcTE2NURMWGF5ZUI0RGF0VUtoMFdvZ2xWcWU2R3ZwMnVzM2IwTXFrVnF0Vnl3V1kyQy9YaWJINGhNUzhmbTgrZkR6OWNFN2t5ZENiOE9rVHBGSVZDUEdYMXZEWUV0VVRnUkJ3TDk3OXVQWHhjdVJuYU13SHZmMTljR2JyMDlBajRlTG54aEFSRVFsUzBoTXh0MjRlS3ZiNXVhcWN3SEE0dW95NlJtWm1EZC9vVTMzS2FsY3k0ZWFXVjJTc2JocnJaMlR5V1Ftd1RZNUpSWHZ6ZndFZXIwZUdSbVpHUHU4YlZ2bUJnVUdZUFhTbjIwcTY0Z1liSW5Ld2IzNFJIei8weUtjT1dlNnljS3dSd2Rpd292UGNzY3dJcUp5c3UzdnZFbFp2YnAxdFhoZW9WQUNBT1FXUW1ldGtPQml4NTJ1V3JjUmY2eGFqMW9od1JCTHhQaDUvdGVRdTdpVXVvMjd0cXcxV1c3cjlObnplSC9XWi9Ed2NFZlR4bzN3MWFjemk3Mys1cTBvelByMEsyUm41K0RydWJQaDQrTnRWdWFGVjZaZ1FOOWVHUGVNNlpxM1VvbWsxTzExSkF5MlJBOUFFQVNFN3ptQW54WXRnU28zMTNpOFR1MWFlR2ZLUkxSNnFMa2RXMGRFNUZpdVhMdUJ2N2I5alZZUE5VZVR4ZzB0bHNuSXlBUUF1TG02V2p4dnpjWExWN0ZxM1NiMDZOWUZMNDE3R3BPbVRzZk1qNy9FM0k5bTJMeTJlSGFPQWovK3NoajlldmRBMTg0ZEFPUU5mL2h4MFZJMGFkUUF6ejQxR25QbXpzUHkxZXZ4d3JOUFdxeGoxKzU5K0duUkVnZ0NNSGZPQjFaM1dRTUFOemRYMUFvSkx0WHJkSFExZHhBRzBRUEtVU2d3OTV2NW1EZC9vVEhVU3FVU2pIdDZESDc3Y1I1RExSRlJPYnAyNHlabWZmb1ZKR0lKM3BvMHdXcTVrNmZQQXNpYmNHYXJYYnYzWWZyc3VRZ0pEc1E3VXlhaWJwMWErR2pHTkZ5OWZnT1RwazdIeGN0WGk3MWVvVlFCQUNaTW1vcWpFU2Zobmo5QkxDczdHek0vL2hMeENZbDQrNDFYMGIxclp6d3lvQzlXcnQySUJRdC9oMXF0TnFsbjcvN0QrSGIrejVDN3VPQi9YMzJNZG0xYTJ2d2FLQTk3YkluSzRNS2xLL2p5MngrUWxKeGlQRll2ckM1bXZ2Y1c2dGVyR2RzWUVoRlZodHhjTmY3OGF5dlcvTGtaRXJFWUgzMDR6YmhkN0s3LzlpSStNUWtlN3U1d2tza1FGNStBclR2K1FhM1FFRFMxMHFOYlFKV2JpeVBIVHVDdmJUdHgvY1l0dEczZEVqUGZmeHVlSGg0QWdNNGQyK0hiTHo3R0YvUG00KzMzWjZOais3WVlPcmcvT25Wb0I1ZENPNzZwTlJvY09uSWNRTjZPWDlQZm1ZemdvRURzTzNnRWl4WXZSM1pPRG1iUG1HcnNZWDU3OGtTbzFHcHMveWNjeDA5RzRzblJJOUcvVDA5NGVMaWpaL2N1R0JEWkN5Ky84QXdDL1AxS1hLODJKMGRSYkJtdVkwdEV4ZExyOVZpNWRpTldyOTlrc2k3dFk4TWZ4U3ZqbitNU1hrUkU1ZWhlZkNMZWVHY0dzck56VUMrc0xtYThNeG1OR3RZM25sKytlajFXcnQxb2NrM0RCdlh3d2J0dm11d1FWdURhalp2WWUrQUlybDIvaWF2WGIwS24wNkZPN1ZBOE0zWTBCdlR0YVhGZDhieGd2UTFidHYrRHJPeHNTQ1FTMUs5WEY4TWZIWVNoand3QUFIejI5ZmNJcTFNTDQ1NStBb2VPUm1EcGlqVzRHeGVQK3ZYcTR2MnBiNkJ4d3dabTlXN2RzUXZMVnE1RGprSUJpVVNDcnAwNllQYU1xU1pqY3djTWU4THN1dEtvaWV2WU10Z1MyU2crSVJGZmZQc0RybHk5Ymp6bTVlV0o5OTkrQTEwNnRiZGp5NGlJSE5mbWJUc2hsN3RnWUwvZWtCU1pHQ1VJQW5JVVNxalZhdWoxZXNqbExzWWVWMHRTMDlJeFlkSlVCQWNGb1czcmg5RDk0YzdGam1FdFRLUFI0dmpKU0J5TE9JVWJ0Nkx3OVdlejRPZnJZMnhIUWI1S1NFekd2UGtMTVhoQUh3em8yNnZZcGJjVUNpVjIvYmNYeDArZXh1U0pMeUdzYm0yYjJrTDNNZGdTbGNIUjR5ZngxWGMvUXFsU0dZOTFiTjhXNzA5OUE3NFdacXNTRVZIVlZEaUVVdlhIbmNlSVNrRVFCS3hjdXhFcjF2eHBQQ2FWU3ZISytPY3dhc1FRL25Ja0lxcG0rSHZic1RIWUVsbWhWS3J3MWY5K3hOSGo5L2NuRHcwSndwd1Aza1hEQnZYczF6QWlJaUt5aU1HV3lJSzdjZkg0YU83WHVCTjdmN1pweC9adE1mUDl0NHZkNTV1SWlJanNoOEdXcUlpSVU2Znh4YndGeHQxckFPREowU1B4OGd2UDFPajl0NG1JaUtvNkJsdWlmSUlnWVAzR3JWaXlZbzF4S1M5bkp5ZE1lK3QxOU92ZHc4NnRJeUlpb3BJdzJCSUJNQmdNK1BHWEpkaitUN2p4V0dDQVB6NmQ5YjdKbW9sRVJFUlVkVEhZVW8ybjFtand4VGNMY09UNENlT3gxaTFiWU00SDArRGw1V25IbGhFUkVWRnBNTmhTalphZG5ZTlpuMzJOUzRYMkFlL1hwd2ZlZi9zTms5MWZpSWlJcU9yai85eFVZeVducEdMR1IzTVJjK2V1OGRnVGp3L0hxeStONHpxSFJFUkUxUkNETGRWSTBYZGlNV1AyWEtTa3BobVBUWHo1ZVR6eCtIQTd0b3FJaUlnZUJJTXQxVGczYnQzRyt6TS9SWGFPQWdBZ2xVcnczdHR2b0grZm5uWnVHUkVSRVQwSUJsdXFVWXFHV3JtTEN6NmUrUjQ2dEd0dDU1WVJFUkhSZzJLd3BScmo1cTBvazFEcjRlNkdyeitialNhTkc5cTVaVVJFUkZRZUdHeXBScmgxT3hydnpib2ZhdDNkM1BETjV4K2hjY01HZG00WkVSRVJsUmZ1RDBvTzcxWlVOTjZkK1FteXMzTUFNTlFTRVJFNUtnWmJjbWhSMFhmdzNvZWZtb1hhSm8wWWFvbUlpQnlOU0JBRXdkNk5lQkE1YWozK09CU0xmWmRURVp1V0M1VkdiKzhtRVZWYmNpY0o2dmk2b0c4TFA3ellzdzdjblNYMmJoSVJFWkZWb2lJTHoxZnJZSHY4WmpvKyt1czY0alBVOW00S2tjTUo4WGJHcDZPYW9Hc2pIM3MzaFlpSXlDS0hDYmJIYjZiamxhVVg3TjBNSW9lMytPWFc2TkxRMjk3TklDSWlNbE0wMkZiTE1iWTVhajArK3V1NnZadEJWQ1BNM25RTk9Xb084U0Vpb3FxdldnYmJQdzdGY3ZnQlVTV0p6MURqajBPeDltNEdFUkZSaWFwbHNOMTNPZFhlVFNDcVVmWmY0YzhjRVJGVmZkVXkyTWFtNWRxN0NVUTFTbXdxZithSWlLanFxNWJCbGt0NkVWVXVKWC9taUlpb0dxaVd3WmFJaUlpSXFDZ0dXeUlpSWlKeUNBeTJSRVJFUk9RUUdHeUppSWlJeUNFdzJCSVJFUkdSUTJDd0pTSWlJaUtId0dCTFJFUkVSQTZCd1phSWlJaUlIQUtETFJFUkVSRTVCQVpiSWlJaUluSUlETFpFUkVSRTVCQVliSW1JaUlqSUlURFlFaEVSRVpGRFlMQWxJaUlpSW9mQVlFdEVSRVJFRG9IQmxvaUlpSWdjQW9NdEVSRVJFVGtFQmxzaUlpSWljZ2dNdGtSRVJFVGtFQmhzaVlpSWlNZ2hNTmdTRVJFUmtVTmdzQ1VpSWlJaWg4QmdTMFJFUkVRT2djR1dpSWlJaUJ3Q2d5MFJFUkVST1FRR1d5SWlJaUp5Q0F5MlJFUkVST1FRR0d5SmlJaUl5Q0V3MkJJUkVSR1JRNURhdXdGVXMzbTRtSDRMcW5VR2FIUUdPN1dHaUlpSXFqTUcyMG9RNE9HRUNYM3FZTkhlTzBoWGFPM2RIS002dm5LTWFCK0l2WmRUY2VWZWprM1h1THRJRWVEaFpIWThMajIzVElIMDZFZmRUSjdQL3pjS1N3N0VtaHc3Tk90aGsrZjdyNlJpOXFicnBiNFhBUGg3T0NGRHFZVk9MMWd0YytHTFhpYlBwNjI1alBDTEtXVzZIMUYxWkRBWWtKR2RneHlWQ2pxZERnYkIrczhMVlI2eFNBU3BWQXAzdVJ6ZUh1NFFpL21tSzFGUkRMWVZ5RmtteGdzOWF1UGwzblhnNmlSQmlKY0wzbHgxeWQ3Tk1ocmVMaEN2OVF2RGEvM0NrSmlweHQ0cnFkaDBNaDdYNGhVV3k0dEV3QS9QdFVDbkJ0NG14OC9FWk9IRjM4NVdXRHU5WFdVbXo5MmNiZisyOVhXWG9WMllGN28wOEVibmh0NW9HT2lLcWFzdlkvY2xCbFVpUzVTNWFpU2xwVUduMTl1N0tWU0VRUkNnMFdxUnB0VWlTNkZBb0s4dlhGMmM3ZDBzb2lxRndiYUNoSHE3NEk5WDJ5REUrLzR2bmI0dC9EQzJTd2oraklnM0tWdTBoN0E4TEQ5OEY5L3V2RjFzbWFGdEE0MGZCM2s1NCttdW9UaDVPOE5xc0IzZE1jUXMxQUtBUkN4NnNNYVdFMWNuQ1pxR3VLRlpxRHZhMVBGRW03cWVxTzNyWWxadVpJZWdCdzYyTzkvdGhEcSs4Z2VxbzdCV0h4NHN0N3FJeWtxWnE4YTk1R1I3TjROc29OUHJjUzg1R2JVQ0FpQm51Q1V5WXJDdElQY3ljbkVuVldVU2JBSGcvU0VOY2ZKMkpxS1NsWFpxV1o3V2RUeFExODgwbUtrMGVoeThsbWF4ZklDSEU5NTV0TDdWdXA3clhoc3JEdDh0OTNaYTRpSVRvM1VkRDlUemQwV1l2eHoxQTF6Uk5NUU5kWHpsRU5tUXNYczI4WVd2dXd4cE9WVm5XQWlSdlJrTUJpU2xXZjc1cDZvck1TME5kWU9ET0N5QktCOS9FaXJRSjV0dlFLMDFIWGZxTEJQajh5ZWFRbXpuWHM3Q3ZiVUZEbDVMTTJzdmtEY0VZYzdqVGN3bWVoVTJaV0E5aTcyakZhRm5VMStzZnIwZFBuK2lLVjd0V3hjRFcvcWpycDl0b1JiSTYyRWUxamFvWWh0SlZNMWtaT2R3K0VFMXBOUHJrWkZ0Mnh3Sm9wcUF3YllDeGFhcDhOUHVhTFBqcldwNzRPVmVkU3EvUWZsY1pHSU10UkRzL3IxZytTM0lDYjNyb25jelg1TmpoaUp6U1Z4a1luejNkQXM0eTRyL2xxcmw0NEpHUVc3R2YwWDV1VHNWZTc2c2tyTTFPSGd0RGIvc2ljSGtGUmV4L1V4aXVkVk41QWh5VkNwN040SEtTTUd2SFpFUmh5SlVzQlZINGpDc2JSQ2FocGlHdE5mN2gySGJtVVFrWnFyeHk1NllZdXQ0dlgrWTJiRTF4K0tRcWRSWnZlYnNuU3lyNTRhMUM0S1gzUFJMbjY3UVl2K1ZWTE95WFJwNlkvSUE4L3YvdkRzYW5SdDZvM09oTWJjdGFybmo4ekZOOGQ2Nks3QTJpWHJ1bUtib1dOL0xhdHZHZGErRmNkMXJHWitYWnV5cFFRQVNNbk54SjBXRnFCUVZiaWNwY1NOUmdSc0pDblJyN0lNUjdZSndLaW9USjI1bm1GejMwV09OaTYxM1RPY1FkRzNrQXdDNG5hVEVxcU54MkJLWkNCODNXYkhYRVZVbk9wMzEzeWRVdFduNXRTTXlZckN0WUFhRGdDOTMzTVFmcjdReEhvdEpWZUd6TFRlUW1La0dBUHk4SndaU2lRanR3N3dRNnVPQ0xaRUpKblZZQ3Jhcmo5N0RuZFQ3ZjZWM2FlaU5rZTJEc0NVeUVTZWpNcXdHU3dCNHBtdW8yYkh0WnhLaExiSUVWcWlQQytZOTFkeHMyTVNOQkFXV0hJekYzaXVwMkRpNXZjbjV3YTBDRUpXc3hNTGR4WWYxQjVHdTBPTGs3UXpjeTFEalhrWXU3cVhuSWk0OUY3R3B1VkJiV1hJc3pGK09uazE5MGJPcEwrNmw1MkxYaFdRc0NJK0d3U0RnaWM0aHhkN3Y0ZnhRQ3dBUnR6S3c2bWdjZnR0M3AxeGZFNUc5Y1VtdjZvdGZPNkw3R0d3clFXUlVKbmFkVDBhL0ZuNVllakFXdisrUE5hNzVPcmhWQUFhMUNrQzN4ajV3ZDVaQXJUUGd2NHZKVUtoTE45YnR5UzZoR05qU0g4UGJCZUZlZWk2Mm5rN0ViL3Z2bUszWDJybUJOeG9IbTcvRnYrbVVhWmdPOEhEQzRwZGJtZlZLYXZVQ1ptMjZCcDFld0kwRUJWWWRqY1B6UFdxYmxIbXRYeGdNQWtyc2lTNnJtNGtLVEZ0N3BWVFh0SzNyYWZ3NDFNY0ZqN1lPeFBlN29zcTdhVVJFUkdSSEhHTmJTZWJ0dklYUlAwUmk0ZTRZazQwTXVqYnl4cUNXL25CM2xnQUFuS1ZpREhqSXYxUjErN2s3b1c5elArUHpVQjhYOUd6cWEzRVRncGQ3bTQvdGpVcFc0bmJTL1ZVYXZGMWwrTzJsMWhhWHMvcDI1eTFjanJzL1VXRkJlRFJ1SnBvdkR6YXBmeGltUGRxZ1ZLL0RtdHdpRTlvNjFQZkdtTTRoeFU1bUt5QjNrbUI0dXlCMEs5VHJDZ0JuWWpMTHBXMUVSRVJVZGJESHRwSWtaV2tzSHQ5OEtoRmpPcG0rRlQ2a1RTQzJuclo5Y3RPb2pzR1FTa3lIQzZ3NkdtZFdya045TDNScjdHTjJYS083SDRCOTNHUlk5R0lyTkFweU5Tc1hmakVGYTQ3ZEszS3RBZFBYWDhXYVNlM2dMRFg5TytuRm5yVVI2T21FVHpiZmdGS1Qxd005NTYvcmNIV1NHTXRzbU5MZTVKclYrZU5YQzR0SlVabU1VUmFMZ0RtUE5jYWNFc2JHRm1mdlpmUHh4RVJFUkZTOU1kamEyZm5ZTE54S1VxSmg0UDBnMmJXaHQ4M3JySXBGd0pqT3dTYkhrck0xRmxjNGVHdVE1WFZvQzRUNXlmSEwrSllXZTJvdjNNM0doeHV1V3J6dWVvSUNzemRld3pkUE5UYzdONlJOSUZyVThzQzBOWmR4UFVGaE1pN1lrdVJzRGE3R215NWRzK2R5aXRua3V3ZVJydERpd05YN3diYndCTFhudXRYQzlHRU5UY29YM1ZLM0lqYlVBSUMvVGlWZ3psOWwyeXFZaUlpSUdHekxYZGRHUHZqOXBWYkZsaWs2MDM5TFpJTEoyL1ppc1FpRFd3VmdiWkhlVVV2NnR2QkhxTGZwK3JIckkrNlpEVVBvMmRRWDdjSThZVTNidXA3NDhmbUh6TGF2QllDNDlGeE1YbkhSNGhxM0JmNDVuNHdHZ2E1NHJaLzVSTGQ2L25MOE9yNFYrbjhkQVVQUmRjSnNzT0x3WFF4dUZXQVMvaC9FZC8vY05odmVVS0JQb1NFZFJFUkVWTDF3akcwVjhQZlpKTFBBTjdTTitRWUtsanp6c09rS0J4cWRBUnRPbUc3WjZ5SVQ0OFBoallxdHAwVXRkNHVoTmo1RGpaY1duN2VwOTNqaDdoaXNPV1krQkFJQXRwNU9MRk9vQlFDRldvOXhpODVpeFpFNDQwb1NwWldoMUdMUHBSUk1XSExlNmpBUFQ3a1VIZXBaWDRxTWlJaUlxamIyMkZZQnlka2FSTnpPTUZsV3FrMWRUNFQ2dU9CZWVxN1Y2NXFGdUp1c0l3dms5WndXRGFHVGJkZ1ZiT1BKQkx6Y3V5NENQWjJNeDlJVldyeTE2aEt5VlRyalJDMkZXbWUyT1lPL3gvMXJmdDhmQzM5M0p3eHFGV0E4cHRZWnNQS0k1Y0JyVGFDbk05clg4MFQ0eFJRWURBS3ljM1dZOS9jdHpQdjdGcHlsWXNpZEpEYnZOS1pVNjYwdUExYllrRGFCWm1PVmlZaUlxUHBnc0swaS9qNmJaQkpzYzdVR3RBaDFMemJZdHFuckNiMUJnS1RRT3JLcmlnVEk1cUh1R05ldFZ0Rkx6V2gwQml3N0dHc2NYNXFZcVlhN2l4Ui9UamFkM1BYNGdsTzRtYWcwT2Jidmc2NW05VzJKVE1CakhmTEcvbTZOVEVScWp1WEpjMFVOYnhlRUp6cUhvSlpQWGhEZk0vc1Fpa1pTdGM1Z1UxQXRyWkh0TFcrek83WkxLRzRrS2hHVm5QZTYxeDR2ZVlqSTAwWFdDbFpwOU5oU3dvVEFzekhXTjlVZ0lpS2lrakhZbHJQNGpGeVRGUW42TlBNcnNiY1VBSFpmU3NHMFJ4dmc1TzBNL0hzeEJRZXZwbG9kQjFwZ2ZjUTk3THVTaXFlN2htSk01MkRjU2xTYVRieHlrb3JOTmxpd1p1UEplTHphdHk0eVZUcTh1dlE4VnIzV0RtN09FcE15dHE0RHZpQThHcEhSV2ZoZ2VFTXNPeFJyY2s0aUZxRlppRHZhMXpNZjgydHBITzFYWTV0aGFGdmJobWJZNHUrelNaanhwK2xFdUZhMVBkQ3l0b2ZGOGwwYWVtUHpXeDJ3NFVROEZ1Nk93UmZiYnBaNGo2TEJOanRYWjlOMVJFUkVWSFlNdHVVc0prV0ZyM2ZjTWo2djVlMWlVN0JWcVBYbzgrWHhVbzlEVGNwU1kwRjRGQmJ0aTRHZnU1UForUXV4V1VqTjBWZzhWMVN1MW9DUE4xOUhaRlFtTWxXV3QyZ3NUZXUyUkNiZzhQVTBwR1RmNzYzOTRvbW1HTmd5QUM0eTI0WjNpMndkYi9DQVh1eFp1OWp6RXJFSVQzVU54WkEyZ2ZoazgzV0VYMHlCbDF3S3BVWnZ0bU1iRVJFUjJRZURyUjFOc3JCVnJxMmU3UmFLVEdYeCs0UHZ2cFNDNndrS0hMeWFoc2M3NWcwTE9CT1RWZXpxQ0lYWGQ3WFUwYXN2WmZBdUhHb0JvSzZmM09aUUN3QlNHM3ViSDBTWXY5em1UVEU4NVZJazU3K21hWTgyd0NPdEF4QVpuWW1qTjlKeDdHYUd4YzBxaWdyMGRNS3dka0hvMGRnSHJ5eTlVT3JQS1JFUkVWbkdZR3RIcno5QXNIM200WkxIemQ1SlZlVUYyMnQ1d1ZhdE5XRDJ4bXZZTWEyVFRmZVFXQWlWbG5Zeks0M3MzT0xET0FCY2kxZmcwTFUwSExtUkJwVzJkRnNMbDhXVWdmVnNIcTZ4KzFJS3pzUmtRU0lXb2Q5RC9wQTdTZENqaVM5Nk5QRkZkSW9Ldy85MzB1cTFubklwdmhyYkROMGIreGp2MTcrRm44a2F1VVJFUkZSMkRMWTF3UEZiR1RBWUJIejd6MjNFbExCQlFtRXlDeXNFYVBVUE5ta3J5OG9RaHdJLzdZN0dyM3Z2bEZoUDBiV0FpMVBjaGdwMWZPVVkxUEwrQ2c1WktoMDg1YVkvRmtzT3hLSmZDei9VOFpWai9xNG9BSG5qYnIyS2xOdDVMcW5ZZG1UbjZsQS93TlVrUkQvWk5aVEJsb2lJcUp4d0hkc2FJQ2RYaDUvM3hHQ2REYlA1QzRqRklwT3Rid3VVTktHdDVMYmM3NEcxdExMQmcvWUlsNVpTb3pkWk51eXZVd2xtWlM3SFpXUHNUNmN4NDgrcnhqOE1MRTFtS3luWUNnS3c3WXpweWdpZEczaWpRVGx0UEVGRVJGVFRNZGpXRUwvdUs3a1h0REIvZHllTGI4OC9hTEROVXVsd09TNEhYMnk3aVg1ZkhuK2d1c3BEYW83R3VCU1pRYkMrbEZldTFtRGNwbGp1SkRFYmszc3BMaHN4S1NYM2htK3pzT1RYVTExQ0xaUWtJaUtpMHVKUUJEdHE5ZUZCTkF0eFI1cENpNlFzNnp0cVdYb3JmZWgzSjNHbkZNTUtTaXZJMDN3VmhTeVZEcG9IWEQvMjEzMHhXQkFlOVVCMUFNVVBMeWl0YS9FS2RHdnNoUDFYVW90ZE43aEEveForWnIzWld5T0xYNk8yUUZ4NkxzN2V5VUxidXZjbjhBMXZINFQvN2JLK3pTOFJFUkhaaGoyMmRqU21jd2hXdmQ0VzlRUGs5bTZLbVdhaDdtYkg0alBLdHAxdFlWVXh2TjFNVWtJUWdFVjdZMndxUDZaVGlNbHpqYzVRNGpDRXduYWNNUzNyN2l6QndFTGpmSW1JaUtoc0dHenR3Rk11eFhmUHRNQ2N4eHJEV1NwR29LZXp2WnRrcG5jelA3Tmp0NUpLWHNxcU9ycVpvTUR1U3ltNGNpK254TElOQTEzUm9iNlh5Ykc5bDFPdHJ2dHJTZmpGWkxQMWloL3JZSG5YTXlJaUlySWRoeUxZd2FZM095RFk2MzZZRGZXcFdzRlc3aVJCbDRiZVpzZlAzYWs2Vzc3R3B0aytES09PYi9FOTR0Y1RGRGdYYTl0cmU5TENlTmoxRWJaUHlnT0FkSVVXSjZNeVRUN0huZXA3STlUSHhhYWhFRVExV2NTSlV3Q0E5dTNhUWlZcnYvL0NNakl6OGVlZm05RzRVVVAwNk5FVk1wbXMzT29tb3NyRFlHc0hoVU10QURRTWRMTlRTeXg3cmxzdGk1c29ITCtWWVlmV1dEYmtXK3ZyeFJaVjBuamNTM0haTnRYakpaZWE5YXplVEZUaVZGU216VzBwc090OHNrbXdGWW1Ba2UyRDhNc2UyNFpERU5WVXk1YXRCZ0EwYjlZVU1wbmxiYkRMNHRMRkt6aDkraHlpb21MUXAwK1BjcXVYaUNvWGh5SlVNTGxUeVo5aVFhZzZPMDk1eXFVWTM4dDhlOW5iU1VyY1RsTGFvVVZWeDFOZFF5RXZNbWxzemJFNHMzSkYxOEcxWk8rVkZCVGRjR3hrZXc1SElMS1hzK2N1QWdBZTd0cTUwcmJ5SnFMeXh4N2JDbGE3bUxmQlZSbzlGb1JIV3d4SDlqSnpSQ040dUpoL1c1VDI3WFpyeEdJUlJNanJvV3hkeC9yV3ZpVXB6MVVSYkxVNU1nRXFyUUdQdFE5QzQyQTNwQ3UwT0hvakhYN3VUc2pKMVVHck44RGJUWVlwQSt1VldGZGFqaGFub3pQUk1YKzg3dW5vVExNMWJvbW9mTTM0NEdPcjU3S3k4dDY1T1hEd0NJNGVpeWhUL2FFaHdYanp6ZGZLZEMwUmxROEcyd3JVTHN3VHRYMWRMSjY3Y0RjYjA5ZGRMZFZZMFlyMlNwKzZHTkxHZk9PQnRCeXR4WTBMeW1Ka3V5QjhPcnFKMWZOS2RjVnZvVnRXU1ZrYXJEaDhGeXNPMzBXUEpyN3djcFZpVEtjUVRPaFRwOFJyaS9iT0FzQ0dFL0U0RlpXQmJhZVRxdFQzQVpHanlzZ29lZGlRUWxIMlNiTHU3bFZyV0JsUlRjUmdXNEhjTGZSOENnS3c3RkFzZnZ3dnV0SjMyU3FPV0FSMGJXUStZUXdBNXUyOFZXN0xkSlcwOGtCNUxDbFdHUTVmVHdNQTlHMXV2bnFFSlFXYlFCUldtaVhDaUJ5ZFdxM0dXMi9Qc0xuOCs5TS9LckhNbDEvTWdZL1AvZDlyaTM3NTNtSzVIMzc4Rlpjdlg4VWJreWFnVmF1SGJHNERFVlU5RExZVjZOQzFOUHh4NkM1ZTdKazNabFd0TldEbXhtdkdIYXlxRW9NQXZQN0hSWHp6WkRQMEw3U3JWdmpGRk93NFczNEI3R2FTQWxxOUFKbkVmQXhibGtxSDQ3ZlN5KzFlbGVIQ1hkc21udTI5bkZyQkxhbDRIMy94TFZ6bGNyaTZ5azBlNVhJNTNGeE5IMTFkOC82NU9EdHp2Q0tWbWx4dStaMHVBRkNwY20wdVk0dlkyRGhjdm53Vm5wNGVlT2loNXJZM2tvaXFKQWJiQ2piLzN5aTBxZXVKeGtHdW1ManNBczdIMmhhRTdFR2pNMkRhMml2NDl1bm1HUENRUHk3Y3pjYk1EVmZMOVI0NnZZRG9aQ1VhQjV1K1phZldHakJyNHpXYmU0WmJmWGpRNW50VzVIamNsR3dOVXJJMThQY3czNm10d001elNWaDJNTGJDMmxCWkRoOHQvYmhEa1VnRXVkekZMQWk3eXVWd2RuYUNrNU5UM3FOTUJpZG5Kemc3NWYwci9tTm5rK3VjblowZ2tVZ1lvQjNJOS8vNzB1THh6TXdzVEo4eEJ4S0p4R29aQUhqcjdlbFFxODNmSmJGazE3KzdBUUNkTzNlQVdNejUxRVRWSFlOdEJkTWJCTHk3OWdvQ0taUEhZQUFBSUFCSlJFRlVQSnhzWGxhcXFIc1o1cjBQRHpLTTRhZi9vazJlcHhSNm0xeHZFREI5L1ZXOE1TQU12KzY5WTFQUWZHdlZKYk5qV2NWc1dMRDBZQ3pDL09YSTFScWdVT3VSbUtYR3lWc1p5TEV5dnZiQzNXdzRTY3YrSDA3UjhjRWxyY2U3NnFqcFpMNllFcll1M2h5WmdDYkI3akFJQW5SNkFWcTlBVXFOSHRISktrUkdaK0tpamIyNmprZ1FCQ2lWS2lpVktxQUNPNjFGSWhHYzh3TndRZWgxZG5JMkM4VXlxUlFTaVFSU3FRUlNxVFR2bjBRQ2lWUUNxVVNhZDF3aXpYOWVxSXhVa24rZHBmSVNTS1RTdkxvTEhiZFdudUdwN0FvbWVKWFhXTmJZdTNFNGZmb2NBS0I3dHk3NDliYy9jT2JNdVRMVlpXMllBeEZWTGdiYlNwQ1VwVVpTVnRuSGpnNys1a1E1dGdiNGRkK2RZczlyZEFaOHZ5dks1dnBLK3paN2FZYzJyRDRhaDlWSHk3NXl4SnkvcnBlcS9OYzdicFdxL0EvaDBhVXFYMTNObWo0VlNxVUtLcFVLaWlLUFNsVmVlRldxVEk5ck5OcEthWnNnQ01qTlZTTTN0K3FQMFJhSlJCQ0x4UkNKQUpIby9xTllKSUpJSklKSUxJSUlwby9HYzBYK2ljVWlrem9LUDRwRll0TzZSSG4xSVA5UkpCYm5yVkNTL3poNXlrUjdmMnBLRkorUXQzS0luNTl2dWRUMzU1K2JJUWdDV3JSb2hwQ1FZSGg1ZVNJZ3dML2tDL05sWldWRHJhNzYzM05FTlFtRExSSFpwRS9QYnFXK1JxZlRXd3krS2xVdTFCb05OQm9OMUdxTjFZODFXaTAwK2NmVUdrMyt4K3E4Yy9uSDFHcE5sVm9MdWlTQ0lFQ3ZMM2gzb3VxdUFsSVZSVWZuYldCU3U3YjVEb0NsRlJsNUZqZHU1UDBSTzZCL2J3REFVMCtPc3ZuNjQ4ZFBZdFhxOVFDQTRjTWVlZUQyRUZINVlMQWxvZ29qbFVyZzRlRU9Edy8zQ3J0SFFWRFVhTFRHb0pzWGV0Vm1vVmlyMDBHbjEwT3YwME5YK0dPOURqcmpNVjMrc2J6bmhUODJMWjkvalY0UHZmRmp5K1cxT2gzMCtmZWdzaEVFQWVmUDV3MTd1bnIxQnBLVFUwclZ1MXBZZG5ZTzFxM2ZCQUNReVdSbzBhS1p6ZGNhREFaczNib1QvNGJ2Z1ZRcXhVc3ZqVVBuVHUzTDFBNGlLbjhNdGtSVXJZbEVJdU5ZV0ZkWDZ4dWlWQVdDSU1CZ01FQVFBRUc0LzJnUUJBaUNBTUVnUUlEcG8vRmNrWDhHZ3dBZzc3RndYWUlBR0FRRElPUmZhOGd2bjFmQXRENkRBUUx5d2xwVmQvck1PYVNrcEVJa0VpRXBLUmxmZlQwZnI3LzJFaG8xYWxEcXVsYXNXSXZzN0x5bEI4VmkyeWNkcHFXbFk4blNsYmgxS3dxZW5oNllPSEU4R2phb1grcjdFMUhGWWJBbElxb2tJcEVJRWtuQnRzeVNZc3RXdHB1eGQrM2RCS3VVS2hVMmJOZ0NBQmc4cUIra01obDI3TmlGQlQvOGd2RXZQb2YyN2R2WVhOZWV2UWR3NGVMbE1yVmo3dWZmUXFsVW9uNzlNRXljT0I3ZVhsNWxxb2VJS2c2bjV4SVJVWldsMCtudysyOS9JQ01qRTE1ZW5uamtrWUVZTm5Rd1JqMCtIRnF0RHI4dlhvNzkrdy9aVk5lRmk1ZXhhZE0yQUVEejVrMUwzUmFsVWdtcFZJSnA3MHhocUNXcW90aGpTMFJFVlpKQ29jVGl4Y3R4NWVwMVNLVlN2RGJ4SmJpNE9BTUFCZzNxQjVsTWhqODNiTWE2OVg5Qm9WUmg2SkJCVnV0S1NFakM0c1VyWURBWUVCb1NqRmRmZVJGVDMva0FBQkFURTRzdnYvcWZUVzNTNmZTWVBPVmRxK2U1N0JlUmZUSFlFaEZSbFhQanhpMHNYN0VXS1NtcGtFb2xHRC8rV2RTdkgyWlM1di90M1hsNFZPWGRoL0h2bVpuc0M1QjlaVXNDZ3NnT0lxZ1Y5N29WUkZGZU4xem82OVphMUdwZGlvcUtWcTIxclgxdGk3VmFiVjJxV0RjVUtVb3JDS0pBV053Z2dDUnNJUXVFSkROWlp1YThmd1JHUWdJa2tPVE1uTGsvMThVRmMrYk01QmRweXMzRGszUEdqejlKcG1ucXRYKytxWGZlZVYrTkRRMmFNT0c4VnQrdlI0L3U2dEdqbS94K1V6Kzk1ZnBtZHk2TGlIQzE2UnZSeXNyS1pSaUdVbExhZGl0dEFGMlBzQVVBQkpXNTczK290OTkrWDVJVUhSMnRHNjYvUnYzN0Y3UjY3cW1ubml5M3g2TjMzLzFBSDh4Ym9PTUdIOXZxZVZGUmticnUycXNVSHgvWFlodEJWbGFtSHB4NXoySG51djZHNlhJNm5XMDZGNEExQ0ZzQVFGQVpNWHlvUHZoZ2dYcjN5dFdWVjA0NTdBcnBlZWVlSlkvYm81aVk2RU5lcGFBanJuOExJTGdSdGdDQW9KS2VucVk3Ny9pWnNySXlaQmh0dXh6WFJSZjlxTTNuQXJBdndoWUFFSFN5c3pQYmRUNVJDMERpY2w4QUFCdlovNWJGeEM0UWZsaXhCUUNFcE5wYXR5cDM3Vko4WEp5aW9pTGxkRHExWXVWcWViMCtPUndPeGNjZjJhMmM2K3ZyMWRqb1ZXeHNqQnlPcHZXZmRlczNTRkxnY21NQWdoTmhDd0FJU2J0MjdkYkREei9SNm5NRkJYbHl1WTdzN202Yk41Zm95ZC84UVlaaEtESXlVazZIUTI2UForLzc1aC94dkFBNkgyRUxBQWhKNmVtcGlveU1sTS9uazkvdmwybWFpbzJKVVY1ZUgwMlpjdEVSdjI5MmRxYTZkKzhtcjljcm44OG5uOSt2cEtRZUtpakkwNlFMTCtqQXp3QkFSek5NMHpTdEhxSzlqcnY3djFhUEFJU2ROYk5PdG5vRWRLS2lraTJXZm56VE5MVmh3eVpKVW41K1gwdG5DVVg1dVRsV2p3Qll3amhnTXowcnRnQUF5eG1HUWRBQ09HcGNGUUVBQUFDMlFOZ0NBQURBRmdoYkFBQUEyQUpoQ3dBQUFGc2diQUVBQUdBTGhDMEFBQUJzZ2JBRkFBQ0FMUkMyQUFBQXNJV1FETnVZeUNPNy96ZUFJeFBMMXh3QUlBU0VaTmptSmtWYlBRSVFWbktUK1pvREFBUy9rQXpiOFFPVHJSNEJDQ3VuRE9CckRnQVEvRUl5YktlZWxLdk03bEZXandHRWhhenUwYnI2cEZ5cnh3QUE0TEJDTW16am81eWFlV0UvcThjQXdzTE1TZjBVRjhVZVc3dHpHSWJWSStBSThYc0hmQzhrdzFhU3h1VDMwT3hyam1QbEZ1Z2ttZDJqOU95MWczVjhYbmVyUjBFWGNMbGNWbytBSXhUQjd4MFFZSmltYVZvOXhOR29xZmZwK1U5S3RQRHJDcFZVMU1uZDRMTjZKQ0JreFVZNmxac2NyVk1HSkd2cVNibUtaNlUyYkZSVzdWSGxuajFXajRFamtKU1lxS1J1aVZhUEFWakNNSnIvazBYSWh5M0NXOUdHVGJycDFydms4elg5aGViSFYxK2h5Wk11c0hncUlQVDQvWDRWN3lpVjE4ZmlRQ2h4dVp6cW1aSEJkZ1NFclFQRE5tUzNJZ0NTbEovWFIxZE11U2p3K0xrWFg5WjN4U1VXVGdTRUpvZkRvYlNrSkt2SFFEdWw5MGdpYW9IOUVMWUllVk11bnFqK0JmbVNKSy9YcTEvOSttbDV2YXc2QWUwVkd4MmxyTlJVdVp4c1FRbDJMcWRUMmFtcGlvbm0rMHlBL1JHMkNIbE9wMU4zM25xeklpSWlKRW5yTjJ6VWN5Lyt3K0twZ05BVUd4MmxuaG5wU2twTVZGUkVCS3VCUWNSaEdJcUtpRkJTWXFKNlpxUVR0VUFyMkdNTDIzampYKy9xbVdkZkNEeCtjTWFkT21IMFNBc25BZ0FBbllrOXRyQ3RDMzkwcnNhTUhoRjQvTmlUVDZ0MFo1bUZFd0VBZ0s1RTJNSTJETVBRbmROdlZscHFpaVNwdXFaV0R6NzZwTHhlcjhXVEFRQ0Fya0RZd2xZU0V1TDF5MS9jS3BlcjZadGZ2bGxYcEQ4Lzk2TEZVd0VBZ0s1QTJNSjJCdlF2MEkrdnVUTHdlTTdiYzdYbzA4OHNuQWdBQUhRRndoYTJOUEg4SCtyRXNjY0hIai8yMUI5VXNtV3JoUk1CQUlET1J0akNsZ3pEME8yMzNLRE1qSFJKa3R2dDBUMFBQS0txUGRVV1R3WUFBRG9MWVF2YmlvK0wwLzEzMzY3b3ZkZDYzTGE5VlBjLy9MZ2FHeHN0bmd3QUFIUUd3aGEybHRlM3QrNisvUmJ0dTh6ZG1pKy8xbStlL3JPNGZETUFBUFpEMk1MMnhvNFpwV2xUTHc4OC9uREJRcjN5K3I4c25BZ0FBSFFHd2haaDRlSUx6OWZaWjV3YWVQeVhGLzZoVHhZdnRYQWlBQURRMFFoYmhBWERNUFN6bTZacDhLQ0JnV09QL3ZyMytuWjlrWVZUQVFDQWprVFlJbXk0WEM3ZGY4L3R5c3BzdWxKQ2ZVT0Q3cG94UzV1THQxZzhHUUFBNkFpRUxjSktZa0tDSHI3dkxzWEh4VW1TOWxSWDY0NTdaMnBINlU2TEp3TUFBRWVMc0VYWXljM0oxaU1QM0IyNERGaEY1Uzc5L0o2WnFxamNaZkZrQUFEZ2FCQzJDRXNEanVtbkIzOTVwMXd1bHlScCs0NVMzWEh2VEc3Z0FBQkFDQ05zRWJhR0RUbE9NKzY2VFE1SDA1ZkI1dUl0dW12R1EzSzdQUlpQQmdBQWpnUmhpN0EyOXZpUitzV3RQd25jd0dGZDBVYmRPL05SMWRmWFd6d1pBQUJvTDhJV1llL1VVMDdVTFRkT0N6eGV2ZllyL2ZMQngxUlhSOXdDQUJCS0NGdEEwbmsvUEVQVHJ2Nys3bVFyQ2xmcnpoa1BxYmJXYmVGVUFBQ2dQUWhiWUs5TEp2MUlWMTkrYWVEeGwxOTlvOXZ2Zm9CdktBTUFJRVFZcG1tYVZnOEJCSk0zM25wUHo4eCtQdkM0Vjg4Y1BmYlFEQ1VuOWJCdUtBQUEwSUt4NzV0azlqMG1iSUdXM3Yvd0l6MzUrejlxMzVkSFZtYTZIbnZvUG1Xa3AxbzhHUUFBMklld0JkcG80U2VmNnBFbmZpZWZ6eWRKU2sxSjFtTVB6VkJ1VHBiRmt3RUFBSW13QmRwbHliSXZOUE9SSjlYWTJDaEo2dFl0VVkvT3ZFY0ZlWDB0bmd3QUFCQzJRRHV0WExWV3YzencwY0RsdjZLaW9uVFB6Mi9SMkRHakxKNE1BSUR3UnRnQ1IrRHJiOWJwN3Z0bnFicW1WcEprR0lhbVhYMjVMcDU0dmc3NG1nSUFBRjJFc0FXTzBOWnQyM1gzL1k5bzY3YnRnV1BubkhXYWZuckROTGxjVGdzbkF3QWdQQkcyd0ZHb3JxN1IvYk9lMEtvMVh3YU9EUnN5U0RQdXVsMEo4WEVXVGdZQVFQZ2hiSUdqNVBWNjlkUWZadXVEK1I4Rmp1WG1aT21oKys1U2RtYUdoWk1CQUJCZUNGdWdBNWltcVgrKytZNW0vL1dsd0xWdUV4TGk5Y0E5UDlmZ1FRTXRuZzRBZ1BCQTJBSWRhUEhTWlpyMStPOVVYOTkweFFTSHc2SHJycnBNRjEvSU41VUJBTkRaQ0Z1Z2c2M2ZzRkgzUHZDb0tpcDNCWTZOR1QxQ2QweS9TWWtKQ1JaT0JnQ0F2UkcyUUNlbzNMVmJzeDcvclFwWHJ3MGNTMDFKMW94ZjNLb0J4L1N6Y0RJQUFPeUxzQVU2aWQvdjEwdXZ2SzRYWDM0OXNPL1c2WFRxdXFtWDZhSUo1N0UxQVFDQURrYllBcDFzUmVGcXpYcmlkOXE5dXlwdzdJVFJJM1hIOUp1VWtCQnY0V1FBQU5nTFlRdDBnY3JLWFhyNDhkODJ1OTV0ZWxxcTdyMXp1Z2IwTDdCd01nQUE3SU93QmJxSTMrL1gzLzd4VC8zOTFUY0NXeE1jRG9lbVhEeEJsMTk2a1NJaUlpeWVFQUNBMEViWUFsMXMrY3JWbXZYRWIxVlZ0U2R3ckhmUFhOMHgvU2IxSzhpemNESUFBRUliWVF0WW9LSnlsNTc4L1IvMTJlY3JBc2NjRG9jbVQ3cEFWMDZack1oSVZtOEJBR2d2d2hhd2lHbWErdmZIbitnUGYzcE9OYlcxZ2VNOWM3UDE4NS9keE41YkFBRGFpYkFGTEZaUnVVdS9lZnBQV3Jwc2VlQ1lZUmlhZk9FRnV1cXlTMWk5QlFDZ2pRaGJJQWlZcHFrRkM1dFdiNnRydmwrOXpjM0owdTIzM0toakIvUzNjRG9BQUVJRFlRc0VrY3JLWFhycUQzL1dwNTk5MGV6NDJhZVAxN1ZUTDFPUDd0MHNtZ3dBZ09CSDJBSkJ4alJOZmZ5ZnhmcjluLzZpNnVxYXdQSFkyQmhkK1QrVE5lRzhzK1Z5dVN5Y0VBQ0E0RVRZQWtHcWN0ZHVQZnY4My9YaGdvWE5qdWZtWk91bUgwL1Z5T0ZEclJrTVljZnY5MnQzZFkxcVBCNTV2Vjc1K1dNaUtEZ01ReTZYUy9FeE1lcWVFQytIdzJIMVNJRGxDRnNneUgzOXpUbzkvYWUvNnR2MVJjMk9qejErcEs2L2JxcXlNdE10bWd6aHdGMVhyNTJWbGZMNmZGYVBna053T1oxS1MwcFNiSFNVMWFNQWxpSnNnUkJnbXFibUxWaW92enovZCszYVhSVTQ3bks1TlBuQ0N6Umw4a1RGUkVkYk9DSHN5RjFYcjIxbFpWYVBnWGJJVGsxVkRIR0xNRWJZQWlIRTdmYm9wVmRlMXh0dnZTZmZmaXRvS2NsSnV1YktLVHJ0bEpQa2REb3RuQkIyNGZmN1ZieWpsSlhhRU9OeU90VXpJNTF0Q1FoYmhDMFFna3EyYk5QL3pmNnJQbDllMk94NGJrNldycGh5c1U0NWFTeC9zT0dvVkZidFVlV2VQWWMvRVVFbktURlJTZDBTclI0RHNBUmhDNFFvMHpUMTJlY3I5TXpzNTdWMSs0NW16L1hxbWFNci8yZXlUaDQzUmdkOGpRTnRVcnlqVkEyTmpWYVBnU01RRlJHaDNBejIzaU04RWJaQWlQTjZ2ZnBnL3NmNis2dHZxS3k4b3RsemZYdjMwbFdYVDliWTQwY1J1R2lYalZ1MmN2V0RFT1V3RFBYTnliWjZETUFTaEMxZ0U0Mk5qWHB2M2dMOTQ3VTVxcXpjMWV5NWdyeSttbnI1SlJvOWNoaUJpellwS3RsaTlRZzRDdm01T1ZhUEFGaUNzQVZzcHI2aFFlL00vVkF2Ly9OTlZWVTEzeU41VEw5OFhYWFpKUm81ZkFpQmkwTWliRU1iWVl0d1JkZ0NOdVdwcTlOYjczNmdWOTk0cTlrZHpLU21MUW9YVGpoWHA1NThvaUlqSXl5YUVNR01zQTF0aEMzQ0ZXRUwySnpiN2RHY3Q5L1RQOTk4UjdXMTdtYlBkZS9lVFJlY2M2Yk9QK2NzOWVqZXphSUpFWXdJMjlCRzJDSmNFYlpBbUtpdXFkV2JiOC9WMjNQbmFmZCtOM21RbW03MGNPb1BUdFNrSDUycnZMNjlyUmtRUVlXd0RXMkVMY0lWWVF1RW1ZYUdSbjMwMzBXYTg2LzN0UEc3elMyZUgzTGNzWm8wNFR5TkdUV2NhK0dHTWNJMnRCRzJDRmVFTFJDbVROTlU0ZW92TmVldDk3VDA4K1U2OEVzL0t6TmRFODgvUjJlZFBsNnhzVEVXVFFtckVMYWhqYkJGdUNKc0FXanJ0dTJhOC9aY2ZURC9ZOVhYMXpkN0xpb3FTaWVQTzE1bm5qWmVRd2NmeTlVVXdnUmhHOW9JVzRRcndoWkFRSFZOcmQ2ZnQwQnZ2ak8zeGMwZUpDa3ROVVZublBZRG5YbmFLY3JPekxCZ1FuUVZ3amEwRWJZSVY0UXRnQlo4UHA4V2ZmcVozdjNnM3lwY3ZiYkZOZ1ZKR2pUd0dKMTErbmo5NE1RVDJLcGdRNFJ0YUNOc0VhNElXd0NIVkxxelRQTS8rby9tL1h1aHR1OG9iZkY4VkdTa1RobzNSbWVkZm9xR0RoN0VWZ1diSUd4REcyR0xjRVhZQW1nVDB6UzE5cXR2TkcvK3gxcTQ2RlBWMWRXM09DY3ROVVduano5Wko0NDlYZ1Y1ZllqY0VFYlloamJDRnVHS3NBWFFicDY2T24yeWVLbm0vWHVoVnEzNXN0VnpVbE9TTlc3TUtJMDdZYlNPTzNhZ1hDNW5GMCtKbzBIWWhqYkNGdUdLc0FWd1ZIYVU3dFNIQ3hicXd3VUx0YU8wck5WejR1UGlOR2IwQ0kwYk0wcWpSZ3hUZEhSVUYwK0o5aUpzUXh0aGkzQkYyQUxvRVB1MktpeGFza3lMbDN4MjBNaU5qSXpRaUtGRE5PNkVVVHBoOUVoMTY1Yll4Wk9pTFFqYjBFYllJbHdSdGdBNm5HbWEycmhwc3hZdlhhWkZueTVyOVE1bmttUVloZ1lOUEVaang0elN5R0ZEMUx0WEx2dHlnd1JoRzlvSVc0UXJ3aFpBcDl1K28xU0xsMzZ1eFV1V2FlMVgzN1I2K1RCSjZ0WXRVVU1IRDlLd3dZTTBiTWdnWldWbUVMb1dJV3hERzJHTGNFWFlBdWhTdTNkWGFjbXk1VnEwNURNdFg3bGFYcS8zb09lbXBpUnI2T0JCVGJFN1pKRFNVbE82Y05Md1J0aUdOc0lXNFlxd0JXQVp0OGVqejVjWGF2bksxU3BjdlViYnRyZThUdTcrc2pMVE5YVHdjUm8ycENsMmUzVHYxa1dUaGgvQ05yUVJ0Z2hYaEMyQW9GRzZzMHlGcTc5VTRlbzFXbEc0UmhXVnV3NTVmdStldVJvNG9MLzZGK1NwWDBGZjllblZVeTZYcTR1bXRiZGdDRnZUTk51OUZlWE5OOTlWYkZ5TXpqcnp0QTZkNWR0djEydmV2QVc2N0xMSlNrNU82dEQzN2d5RUxjSVZZUXNnS0ptbXFhM2JkbWpsNmpVcVhMVldLMWV0MVo3cTZrTyt4dVZ5S2E5UGIvVXI2THMzZHZQVUt6ZEhUaWZYMEcwdnE4TzJzSENOWG4vakxWMTd6UlhxMDZkWG0xOTMvUTNUbFpUVVE3TWVudEdoODh5ZS9ZS1dyeWpVc0dHRDliOC92cnBEMzdzekVMWUlWd2VHTFVzZEFJS0NZUmpLeWM1VVRuYW16di9obVRKTlU1czJGMnZscXJVcVhMVldxOVorS2JmYjArdzFYcTlYMzY0djByZnJpL1RPM21OUmtaSEs2OXRiL1FyeW1tSTNQMCs1T1ZseU9CeGQvMG1oelRadStrN2w1Ulg2NDUvK3FudnV2azJKaVFtV3pqTng0bmxhdFhxTlZxNWNyVTJiTnJjcnRnRlloeFZiQUNIQjUvTnAwM2ZGK25iOWhyMC9pclRwdTJMNS9mN0R2alk2T2tvRmVYMlYxNmVYY25PeWxadVRwZHljYktVa0ozRVZocjJzWHJIMSsvMTYvSW5mYWRPbXpTb295TlAwbjkwb2g4T2haY3VXNjcyNUh4NzBkYVdsTytWd09KUjZtRzgwZk9EK3V3Sy9uam56Vi9LMTRYODNsWldWYW16MEtpNHVUdkh4Y1ljOS8rcXBsNmwzNzU2SFBhOHpzR0tMY01XS0xZQ1E1SFE2bFovWFIvbDVmWFR1MmFkTGt1b2JHclJ4NDNmNnRtaWp2bDFYcEhWRkcxUmNzclhGNWNYcTZ1cTE1c3V2dGViTHI1c2RqNDZPVWs1Mmxucm1aQ3NuTzB1NU9mdCtuYW1vS082VzFwVWNEb2V1dmVZS1BmalE0MXEvZm9QZWVtdXVKazQ4VDI2M1c2V2xPdy81V3IvZmY5aHo5cmVqZEdlYi9rSzBUMjF0cldwcmF3OTdYa05EUTV2ZkUwRG5ZTVVXZ0syNFBSNFZiZGlrYjlkdjBMcTlLN3VIdS9wQ2E5SlNVNXBXZHJPekFxdTgyVm1aU2s1S2tzdGx2ejI4VnEvWTdyTm8wUks5OVBmWDVIUTZkZCtNTzVXV2xuckk4NDlraisyTk45MG12OSt2UHo3em0yYkhuM3Z1UmRVM05PaUc2Njg5Nkd0blAvdUNQSjQ2L2ZRbi85dm1qOWNWV0xGRnVHTEZGb0N0eGNiRWFQQ2dnUm84YUdEZ1dIVjFqWW8yYnRMbWtxMHEyYkpWSlZ1MnFXVExWcFdWVnh6MGZYYVdsV3RuV2JtV3IxemQ3TGhoR09yUnZadFNrcE9Va3B5azVPUWtwYVlrQng2bkpDY3JKU1ZKc1RFeG5mWTUydG1KSjU2Z3lzcmRHalZxMkdHanRxT3RXZnVWUEo2NlE1N3p6VGZyMjdSNkM4QWFyTmdDQ0Z0dWowZGJ0bTdYbGkzYlZMeGx2K2pkdWsyTmpZMUg5ZDZ4TVRGS0RzUnU4L2hOVEV4UWZGeXM0dUxpRkJjWHE1am9hTXYzK2diTGltMXJubjc2endmOVM4amg5dGp1djdkMm4zMHJ0bGRlT1VYejVpMElITis1czB5bWFTbzlQZTJnczVTVmxjdnY5N2Q2VG1zZnE2dXdZb3R3eFlvdEFPd1ZHeE9qZnZsOTFTKy9iN1BqZnI5Zk84dktWVnl5VlNWYm0xWjNpMHUycW5Sbm1jb3JLdVh6K1E3NzNtNlBSKzY5c1h3NERvZERjWEd4aW8rTGEvb1JINnU0MktiSGNmRjdqOFhGS2o0K3J1bDRmRk1ReDhiRUtESXlVcEVSRVlxTWpGQkVSSVF0ci81UVZsNXh5RDIwN2QxanUwOXRUVzJycjJ2TGV4M0p4d1BRK1FoYkFEaUF3K0ZRUm5xYU10TFROSHJrc0diUG1hYXAzVlY3VkY1Um9iTHlTbFZVVktxc3ZFTGwrLzFjWGw0aFQ5MmgvMGw3ZjM2L1g5WFZOYXF1cmpucTJWMHVweUpjVGFHN0wzb2RUcWNjRGtNT2gwTU93eUdId3lIRFljaGhHSHQvN2RCUExOb3o2dlY2TmVPK1djMk9SVVZGNmI0WmQ3WTQ5OEE5c2RMQjk5amVkLzhqaDQzUE04NFlyelBPR0I5NFBQM1d1K1R4MUxYNmNmYTU3Zlo3VlZ0YmU4aHpBRmlIc0FXQWR0aTN4N1pIOTI0cXlPdDcwUFBjYmsrTDJDMnZxRlJGWmFXcXFtdTBaMCsxOWxSWHE3cTZwbDNmb1g4NFhxOVBYcSt2WFdGdEpkT1VLZys0NDF4VVZLUkYwd0FJZFlRdEFIU0MyTmdZOVl6TlZzL2M3RU9lWjVxbWF0MXVWVmZYYUU5MXRmYnNhVnE1cmZXNDVYSFg3ZjNaSTdlblRoNlBwMm1MZzZkT0hyZEhkZlYxYW1ob2JQclIyS0Q2K29ZV2x6b0xkaEVScm1hcm45ZmZNTjNDYVpxODhNSS9EdnBjZlgxOUYwNENvTDBJV3dDd2tHRVlnYjIxbVJucFIvVmVwbW5LNS9Pcm9iRkJqUTJOYW1oc1ZIMTlnM3crbjB6VEw3OXB5dS9iKzdQZkw5UC8vYTlEd1hOL2ZhblY0N1cxdFMyZXE2cmFjOUQzT1Z6OEwxbjZlZnVIQXhBVUNGc0FzQW5ETU9SeU9lVnl4VWp0dk54WU1GOFZZWjlseTVhM2VyeSt2dUdnengzSTcvZkxOTTFEWG91NExYdHNBUVFud2hZQUVOU0dEQjZrM1ZWVnV1YnF5d1BIdnY1bW5aNTU1aTlxYUdoUVVsSVAzWGJyelVwT1RnbzhQMmZPTzlwZFZkWGl2ZmJkSGN6bGF2bkgzNitmZVBpd3MvejZpWWVPNUZNQTBFVUlXd0JBVUx2d3d2T2JQUzVjdFViUFB2czNaV1ZscXJpNFJQWDFEWnIxeUpOS1QwL1ZwRWtYS0s5dm54YXYyYWVtcG1tMU5UWTJWcEwwcThlZWt0dnRPZUxackx4MkxZQ1dDRnNBUUVnd1RWUHZ2amRQYytkK3FKenNMUDNzbHV0MTYyMzN5RFJOcGFZbWErUEc3L1Q0NDcvVDhPRkROSEhDZWEzZXRHSDM3cVpWM01TRUJFblN6cDNsYkMwQWJJU3dCUUFFdmJLeWNyMzQwcXRhdDY1SStmbDlkZU1OMXdaV1hhT2pvL1NMTzZmclAvOWRyTGZmbXFzVksxWnA5ZXExR24vS1NUcm5uTE1VRXhQZDdIMGtLU1UxV2RMM1d3cysrdmkvZXUyMU45V3ZYNzV1dk9FNlJVZEh0VHJISjR1VzZKVlgzcERmNzlma2l5ZDI1cWNNNEFnUXRnQ0FvTlhRMEtBRkgvMVg3NzgvWHcwTkRSbzllb1N1dk9MU0ZudGtEY1BRS1Q4NFVjT0hEZEdycjgzUjh1V0Ztdi92aFZxeTlITk5uSENleG8wYkkwa3EzdnROY2hrSDNCTDMxUEVuYStmT2NpMWMrSW1lZXVyL2ROUE4wNVFRSHg5NDN1ZnphYzZjZDdUZ28vL0k1WExxMm11dTBNZ0RidDRCd0hxRUxRQWdLQng0R2E3S3lsMzYxV08vVlZWVmxWd3VsNlpNdVVnL09IbmNJZDhqTVRGQjA2NjdTc09IRGRITHI3eXVtcHBhUlVSK2Y4T0hvcUtOa3FUZXZYdTJlTzNraXlmSTI5aW9SWXVYYXViTVgrblNTeWRweFBDaFdyOStnMTUrK1hWdDI3NURTVWs5TkhYcVplcFhrTmNCbnpHQWprYllBZ0FzWjVxbW5uKys2Y1lJalkxZTdkaFJxb3lNZEIxelRJSEt5eXAweFJXWEtLTWQxL2tkTVdLbyt2WEwxNXExWDJuMHFPR1NwRjI3ZHF1a1pLdWNUcWZ5V3Jscm5NUGgwT1dYWDZKZXZYTDE2bXR6Tkh2MkMzby9aNzYyYk5rbVNSbzc5bmhOdm5pQ29xT2pXN3dXUUhBZ2JBRUFsdG9YdFo4dCswTHg4WEdxclhYcm1UOCtwNXR2bXFiTEw1c3NsOHNsd3pEYS9iNEpDZkVhZThMb3dPUEZpNWRLa3ZyM3kyKzI3M1ovZnI5ZjNib2xLajA5WFZ1M2JndEViVkpTRCtYbjlRbVptMWtBNGNvd1ErMytpd0NBRG1mVkRScE0wOVRmL3ZheWxpejlYSEZ4Y2ZyNTdUL1ZraVhMTk8vREJZcUtpdExKSjQvVjhHRkRsSkthclBpNHVEWUZydC92bDkvdmw4L25rOWZyazgvbmt5VGQvOENqY3J2ZG1qYnRLbzBZUGpSd2ZrMU5yZGF2TDlMcU5WOXB6Wm92QTVjRXk4ck0wTWhSdzdSeTVXcVZsR3lWMUxTcW01T1RyWDc5OHRRek4wZloyVmxLUzB0UlJFUkVKL3pYYWJ2ODNCeExQejVnRmVPQS8xTmd4UllBWUptYW1scDlzWHlsWEM2bmJyaitHbVZrcEduQ2hITVZFeE90ZDk3OVFQUG5mNno1OHo4T25POXdPR1FZeG42QjI3UTI0L2ViTWsyejFkdmx1bHhPalJneFRHNjNXK25wcVJvMmRMQVdMVjZxZGV1S1ZGeThSYVdsT3dPdmM3bGNHalpzaUU0Y04wWURCL2FYWVJnNjU0ZG5xcWhvb3o3L1lvVUtDOWVvdUxoRXhjVWx6VDVHZkh5Y2ZuTHovNnBYcjl6TytROEZvRTBJV3dDQVpSSVM0alZ1N0JqMTdKV3IvUHltZmErR1llanNzMC9YQ1NlTTFoZkxWMnJ6ZDhYYXZidEtIazlkMHlxc3p4ZFlsZDEzaTl4QTFKcVNLVk9HOW9hdjBYVG5zbkhqeG1qRmlrSmRmTkVFT1J3T05UWTBCbTdER3g4ZnB3RUQrbXZRb0FFNjdyaGpGZHZLN1lqejgvc3FQNyt2THIxa2tyWnMyYVoxNjR0VVZMUkpXN1pzVlVWRnBkTFQwNGhhSUFpd0ZRRUFZTmxXQkVscWJHenNrbi9LMzdadHU3S3lNaVUxWGI1citmSkM5ZTdkVTJscHFVZjF2bzJOWGpWNkcxc040cTdDVmdTRXF3TzNJaEMyQUFCTHd4WkhqN0JGdURvd2JCMVdEUUlBQUFCMEpNSVdBQUFBdGtEWUFnQUF3QllJV3dBQUFOZ0NZUXNBQUFCYklHd0JBQUJnQzRRdEFBQUFiSUd3QlFBQWdDMFF0Z0FBQUxBRndoWUFBQUMyUU5nQ0FBREFGZ2hiQUFBQTJBSmhDd0NRd3pDc0hnRkhpTjg3NEh1RUxRQkFMcGZMNmhGd2hDTDR2UU1DQ0ZzQWdPSmpZcXdlQVVjb2p0ODdJSUN3QlFDb2UwSzhYRTZuMVdPZ25Wd3VwN29uSmxnOUJoQTBDRnNxN21VVEFBQUJvMGxFUVZRQWdCd09oOUtTa3F3ZUErMlUzaU9KUGJiQWZnelRORTJyaHdBQUJBZDNYYjEyVmxiSzYvTlpQUW9Pd2VWMEtqMHBTVEhSVVZhUEFsaktNSnIvelk2d0JRQTA0L2Y3dGJ1NlJyVWVqeHE5WHZuNVl5SW9PQXhERVM2WDRtSmkxRDBoWGc0SC8rZ0tFTFlBQUFDd2hRUERsci91QVFBQXdCWUlXd0FBQU5nQ1lRc0FBQUJiSUd3QkFBQmdDNFF0QUFBQWJJR3dCUUFBZ0MwUXRnQUFBTEFGd2hZQUFBQzJRTmdDQUFEQUZnaGJBQUFBMkFKaEN3QUFBRnNnYkFFQUFHQUxoQzBBQUFCc2diQUZBQUNBTFJDMkFBQUFzQVhDRmdBQUFMWkEyQUlBQU1BV0NGc0FBQURZQW1FTEFBQUFXeUJzQVFBQVlBdUVMUUFBQUd5QnNBVUFBSUF0RUxZQUFBQ3dCY0lXQUFBQXRrRFlBZ0FBd0JZSVd3QUFBTmdDWVFzQUFBQmJJR3dCQUFCZ0M0UXRBQUFBYklHd0JRQUFnQzBRdGdBQUFMQUZ3aFlBQUFDMlFOZ0NBQURBRmdoYkFBQUEyQUpoQ3dBQUFGc2diQUVBQUdBTGhDMEFBQUJzZ2JBRkFBQ0FMUkMyQUFBQXNBWENGZ0FBQUxaQTJBSUFBTUFXQ0ZzQUFBRFlBbUVMQUFBQVd5QnNBUUFBQUFBQUFBQUFBQUJBQi9wL3pLSmVhSmlmR2Y0QUFBQUFTVVZPUks1Q1lJST0iLAogICAiVHlwZSIgOiAibWluZCIsCiAgICJWZXJzaW9uIiA6ICI2Igp9Cg=="/>
    </extobj>
  </extobjs>
</s:customData>
</file>

<file path=customXml/itemProps1.xml><?xml version="1.0" encoding="utf-8"?>
<ds:datastoreItem xmlns:ds="http://schemas.openxmlformats.org/officeDocument/2006/customXml" ds:itemID="{DDC33098-D7E8-4EA3-8268-002CDFF02A43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407</Words>
  <Application>Microsoft Office PowerPoint</Application>
  <PresentationFormat>宽屏</PresentationFormat>
  <Paragraphs>107</Paragraphs>
  <Slides>17</Slides>
  <Notes>17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Kozuka Gothic Pro R</vt:lpstr>
      <vt:lpstr>等线</vt:lpstr>
      <vt:lpstr>等线 Light</vt:lpstr>
      <vt:lpstr>方正兰亭粗黑_GBK</vt:lpstr>
      <vt:lpstr>方正兰亭细黑_GBK</vt:lpstr>
      <vt:lpstr>黑体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cao fengyuan</cp:lastModifiedBy>
  <cp:revision>29</cp:revision>
  <dcterms:created xsi:type="dcterms:W3CDTF">2017-05-14T08:55:00Z</dcterms:created>
  <dcterms:modified xsi:type="dcterms:W3CDTF">2022-04-07T09:37:15Z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2052-11.1.0.9914</vt:lpwstr>
  </property>
</Properties>
</file>

<file path=docProps/thumbnail.jpeg>
</file>